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53"/>
  </p:notesMasterIdLst>
  <p:sldIdLst>
    <p:sldId id="651" r:id="rId2"/>
    <p:sldId id="1603" r:id="rId3"/>
    <p:sldId id="348" r:id="rId4"/>
    <p:sldId id="548" r:id="rId5"/>
    <p:sldId id="762" r:id="rId6"/>
    <p:sldId id="349" r:id="rId7"/>
    <p:sldId id="760" r:id="rId8"/>
    <p:sldId id="350" r:id="rId9"/>
    <p:sldId id="654" r:id="rId10"/>
    <p:sldId id="753" r:id="rId11"/>
    <p:sldId id="754" r:id="rId12"/>
    <p:sldId id="1600" r:id="rId13"/>
    <p:sldId id="653" r:id="rId14"/>
    <p:sldId id="763" r:id="rId15"/>
    <p:sldId id="351" r:id="rId16"/>
    <p:sldId id="764" r:id="rId17"/>
    <p:sldId id="1585" r:id="rId18"/>
    <p:sldId id="1554" r:id="rId19"/>
    <p:sldId id="1595" r:id="rId20"/>
    <p:sldId id="1596" r:id="rId21"/>
    <p:sldId id="1594" r:id="rId22"/>
    <p:sldId id="1597" r:id="rId23"/>
    <p:sldId id="1598" r:id="rId24"/>
    <p:sldId id="379" r:id="rId25"/>
    <p:sldId id="380" r:id="rId26"/>
    <p:sldId id="376" r:id="rId27"/>
    <p:sldId id="1606" r:id="rId28"/>
    <p:sldId id="838" r:id="rId29"/>
    <p:sldId id="500" r:id="rId30"/>
    <p:sldId id="505" r:id="rId31"/>
    <p:sldId id="506" r:id="rId32"/>
    <p:sldId id="837" r:id="rId33"/>
    <p:sldId id="851" r:id="rId34"/>
    <p:sldId id="364" r:id="rId35"/>
    <p:sldId id="649" r:id="rId36"/>
    <p:sldId id="1605" r:id="rId37"/>
    <p:sldId id="1586" r:id="rId38"/>
    <p:sldId id="337" r:id="rId39"/>
    <p:sldId id="1592" r:id="rId40"/>
    <p:sldId id="830" r:id="rId41"/>
    <p:sldId id="1590" r:id="rId42"/>
    <p:sldId id="1591" r:id="rId43"/>
    <p:sldId id="646" r:id="rId44"/>
    <p:sldId id="1593" r:id="rId45"/>
    <p:sldId id="1602" r:id="rId46"/>
    <p:sldId id="307" r:id="rId47"/>
    <p:sldId id="648" r:id="rId48"/>
    <p:sldId id="1601" r:id="rId49"/>
    <p:sldId id="1604" r:id="rId50"/>
    <p:sldId id="655" r:id="rId51"/>
    <p:sldId id="1588" r:id="rId52"/>
  </p:sldIdLst>
  <p:sldSz cx="12192000" cy="6858000"/>
  <p:notesSz cx="7023100" cy="93091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4995" autoAdjust="0"/>
    <p:restoredTop sz="93792" autoAdjust="0"/>
  </p:normalViewPr>
  <p:slideViewPr>
    <p:cSldViewPr snapToGrid="0">
      <p:cViewPr varScale="1">
        <p:scale>
          <a:sx n="70" d="100"/>
          <a:sy n="70" d="100"/>
        </p:scale>
        <p:origin x="525" y="51"/>
      </p:cViewPr>
      <p:guideLst>
        <p:guide orient="horz" pos="2160"/>
        <p:guide pos="3840"/>
      </p:guideLst>
    </p:cSldViewPr>
  </p:slideViewPr>
  <p:outlineViewPr>
    <p:cViewPr>
      <p:scale>
        <a:sx n="33" d="100"/>
        <a:sy n="33" d="100"/>
      </p:scale>
      <p:origin x="0" y="-61288"/>
    </p:cViewPr>
  </p:outlineViewPr>
  <p:notesTextViewPr>
    <p:cViewPr>
      <p:scale>
        <a:sx n="1" d="1"/>
        <a:sy n="1" d="1"/>
      </p:scale>
      <p:origin x="0" y="0"/>
    </p:cViewPr>
  </p:notesTextViewPr>
  <p:sorterViewPr>
    <p:cViewPr varScale="1">
      <p:scale>
        <a:sx n="100" d="100"/>
        <a:sy n="100" d="100"/>
      </p:scale>
      <p:origin x="0" y="-9680"/>
    </p:cViewPr>
  </p:sorter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viewProps" Target="viewProp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notesMaster" Target="notesMasters/notesMaster1.xml"/><Relationship Id="rId5" Type="http://schemas.openxmlformats.org/officeDocument/2006/relationships/slide" Target="slides/slide4.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theme" Target="theme/theme1.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tableStyles" Target="tableStyles.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43343" cy="467072"/>
          </a:xfrm>
          <a:prstGeom prst="rect">
            <a:avLst/>
          </a:prstGeom>
        </p:spPr>
        <p:txBody>
          <a:bodyPr vert="horz" lIns="93324" tIns="46662" rIns="93324" bIns="46662" rtlCol="0"/>
          <a:lstStyle>
            <a:lvl1pPr algn="l">
              <a:defRPr sz="1200"/>
            </a:lvl1pPr>
          </a:lstStyle>
          <a:p>
            <a:endParaRPr lang="en-US"/>
          </a:p>
        </p:txBody>
      </p:sp>
      <p:sp>
        <p:nvSpPr>
          <p:cNvPr id="3" name="Date Placeholder 2"/>
          <p:cNvSpPr>
            <a:spLocks noGrp="1"/>
          </p:cNvSpPr>
          <p:nvPr>
            <p:ph type="dt" idx="1"/>
          </p:nvPr>
        </p:nvSpPr>
        <p:spPr>
          <a:xfrm>
            <a:off x="3978132" y="0"/>
            <a:ext cx="3043343" cy="467072"/>
          </a:xfrm>
          <a:prstGeom prst="rect">
            <a:avLst/>
          </a:prstGeom>
        </p:spPr>
        <p:txBody>
          <a:bodyPr vert="horz" lIns="93324" tIns="46662" rIns="93324" bIns="46662" rtlCol="0"/>
          <a:lstStyle>
            <a:lvl1pPr algn="r">
              <a:defRPr sz="1200"/>
            </a:lvl1pPr>
          </a:lstStyle>
          <a:p>
            <a:fld id="{C7A4DC57-C831-44FF-B059-C23A3C24D452}" type="datetimeFigureOut">
              <a:rPr lang="en-US" smtClean="0"/>
              <a:t>4/30/2023</a:t>
            </a:fld>
            <a:endParaRPr lang="en-US"/>
          </a:p>
        </p:txBody>
      </p:sp>
      <p:sp>
        <p:nvSpPr>
          <p:cNvPr id="4" name="Slide Image Placeholder 3"/>
          <p:cNvSpPr>
            <a:spLocks noGrp="1" noRot="1" noChangeAspect="1"/>
          </p:cNvSpPr>
          <p:nvPr>
            <p:ph type="sldImg" idx="2"/>
          </p:nvPr>
        </p:nvSpPr>
        <p:spPr>
          <a:xfrm>
            <a:off x="719138" y="1163638"/>
            <a:ext cx="5584825" cy="3141662"/>
          </a:xfrm>
          <a:prstGeom prst="rect">
            <a:avLst/>
          </a:prstGeom>
          <a:noFill/>
          <a:ln w="12700">
            <a:solidFill>
              <a:prstClr val="black"/>
            </a:solidFill>
          </a:ln>
        </p:spPr>
        <p:txBody>
          <a:bodyPr vert="horz" lIns="93324" tIns="46662" rIns="93324" bIns="46662" rtlCol="0" anchor="ctr"/>
          <a:lstStyle/>
          <a:p>
            <a:endParaRPr lang="en-US"/>
          </a:p>
        </p:txBody>
      </p:sp>
      <p:sp>
        <p:nvSpPr>
          <p:cNvPr id="5" name="Notes Placeholder 4"/>
          <p:cNvSpPr>
            <a:spLocks noGrp="1"/>
          </p:cNvSpPr>
          <p:nvPr>
            <p:ph type="body" sz="quarter" idx="3"/>
          </p:nvPr>
        </p:nvSpPr>
        <p:spPr>
          <a:xfrm>
            <a:off x="702310" y="4480004"/>
            <a:ext cx="5618480" cy="3665458"/>
          </a:xfrm>
          <a:prstGeom prst="rect">
            <a:avLst/>
          </a:prstGeom>
        </p:spPr>
        <p:txBody>
          <a:bodyPr vert="horz" lIns="93324" tIns="46662" rIns="93324" bIns="46662"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842030"/>
            <a:ext cx="3043343" cy="467071"/>
          </a:xfrm>
          <a:prstGeom prst="rect">
            <a:avLst/>
          </a:prstGeom>
        </p:spPr>
        <p:txBody>
          <a:bodyPr vert="horz" lIns="93324" tIns="46662" rIns="93324" bIns="46662" rtlCol="0" anchor="b"/>
          <a:lstStyle>
            <a:lvl1pPr algn="l">
              <a:defRPr sz="1200"/>
            </a:lvl1pPr>
          </a:lstStyle>
          <a:p>
            <a:endParaRPr lang="en-US"/>
          </a:p>
        </p:txBody>
      </p:sp>
      <p:sp>
        <p:nvSpPr>
          <p:cNvPr id="7" name="Slide Number Placeholder 6"/>
          <p:cNvSpPr>
            <a:spLocks noGrp="1"/>
          </p:cNvSpPr>
          <p:nvPr>
            <p:ph type="sldNum" sz="quarter" idx="5"/>
          </p:nvPr>
        </p:nvSpPr>
        <p:spPr>
          <a:xfrm>
            <a:off x="3978132" y="8842030"/>
            <a:ext cx="3043343" cy="467071"/>
          </a:xfrm>
          <a:prstGeom prst="rect">
            <a:avLst/>
          </a:prstGeom>
        </p:spPr>
        <p:txBody>
          <a:bodyPr vert="horz" lIns="93324" tIns="46662" rIns="93324" bIns="46662" rtlCol="0" anchor="b"/>
          <a:lstStyle>
            <a:lvl1pPr algn="r">
              <a:defRPr sz="1200"/>
            </a:lvl1pPr>
          </a:lstStyle>
          <a:p>
            <a:fld id="{C0303A3D-6BFF-4E85-A4AA-0EA878A15039}" type="slidenum">
              <a:rPr lang="en-US" smtClean="0"/>
              <a:t>‹#›</a:t>
            </a:fld>
            <a:endParaRPr lang="en-US"/>
          </a:p>
        </p:txBody>
      </p:sp>
    </p:spTree>
    <p:extLst>
      <p:ext uri="{BB962C8B-B14F-4D97-AF65-F5344CB8AC3E}">
        <p14:creationId xmlns:p14="http://schemas.microsoft.com/office/powerpoint/2010/main" val="2240136057"/>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4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43.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4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9AA4FC79-ECAC-47B6-8331-FD9E4C178CD6}" type="slidenum">
              <a:rPr lang="en-US" smtClean="0"/>
              <a:pPr/>
              <a:t>4</a:t>
            </a:fld>
            <a:endParaRPr 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7218" name="Rectangle 7">
            <a:extLst>
              <a:ext uri="{FF2B5EF4-FFF2-40B4-BE49-F238E27FC236}">
                <a16:creationId xmlns:a16="http://schemas.microsoft.com/office/drawing/2014/main" id="{69011303-4295-4E92-8BD7-BADC2C7D5783}"/>
              </a:ext>
            </a:extLst>
          </p:cNvPr>
          <p:cNvSpPr txBox="1">
            <a:spLocks noGrp="1" noChangeArrowheads="1"/>
          </p:cNvSpPr>
          <p:nvPr/>
        </p:nvSpPr>
        <p:spPr bwMode="auto">
          <a:xfrm>
            <a:off x="3978132" y="8842029"/>
            <a:ext cx="3043343" cy="4654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3324" tIns="46662" rIns="93324" bIns="46662" anchor="b"/>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r" eaLnBrk="1" hangingPunct="1"/>
            <a:fld id="{478CB0D0-0DEA-4756-ABF6-878B4136D8DA}" type="slidenum">
              <a:rPr lang="en-US" altLang="en-US" sz="1200"/>
              <a:pPr algn="r" eaLnBrk="1" hangingPunct="1"/>
              <a:t>47</a:t>
            </a:fld>
            <a:endParaRPr lang="en-US" altLang="en-US" sz="1200"/>
          </a:p>
        </p:txBody>
      </p:sp>
      <p:sp>
        <p:nvSpPr>
          <p:cNvPr id="137219" name="Rectangle 7">
            <a:extLst>
              <a:ext uri="{FF2B5EF4-FFF2-40B4-BE49-F238E27FC236}">
                <a16:creationId xmlns:a16="http://schemas.microsoft.com/office/drawing/2014/main" id="{A5106C30-4917-4CC2-81DE-8DAB0CFD9A85}"/>
              </a:ext>
            </a:extLst>
          </p:cNvPr>
          <p:cNvSpPr txBox="1">
            <a:spLocks noGrp="1" noChangeArrowheads="1"/>
          </p:cNvSpPr>
          <p:nvPr/>
        </p:nvSpPr>
        <p:spPr bwMode="auto">
          <a:xfrm>
            <a:off x="3978132" y="8842029"/>
            <a:ext cx="3043343" cy="4654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3324" tIns="46662" rIns="93324" bIns="46662" anchor="b"/>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r" eaLnBrk="1" hangingPunct="1"/>
            <a:fld id="{4ED98F9B-9DE0-42E1-9D12-57D62846526F}" type="slidenum">
              <a:rPr lang="en-US" altLang="en-US" sz="1200">
                <a:cs typeface="Arial" panose="020B0604020202020204" pitchFamily="34" charset="0"/>
              </a:rPr>
              <a:pPr algn="r" eaLnBrk="1" hangingPunct="1"/>
              <a:t>47</a:t>
            </a:fld>
            <a:endParaRPr lang="en-US" altLang="en-US" sz="1200">
              <a:cs typeface="Arial" panose="020B0604020202020204" pitchFamily="34" charset="0"/>
            </a:endParaRPr>
          </a:p>
        </p:txBody>
      </p:sp>
      <p:sp>
        <p:nvSpPr>
          <p:cNvPr id="137220" name="Rectangle 2">
            <a:extLst>
              <a:ext uri="{FF2B5EF4-FFF2-40B4-BE49-F238E27FC236}">
                <a16:creationId xmlns:a16="http://schemas.microsoft.com/office/drawing/2014/main" id="{3056E480-F32B-40A7-83E7-9E4F1415EF76}"/>
              </a:ext>
            </a:extLst>
          </p:cNvPr>
          <p:cNvSpPr>
            <a:spLocks noGrp="1" noRot="1" noChangeAspect="1" noChangeArrowheads="1" noTextEdit="1"/>
          </p:cNvSpPr>
          <p:nvPr>
            <p:ph type="sldImg"/>
          </p:nvPr>
        </p:nvSpPr>
        <p:spPr>
          <a:ln/>
        </p:spPr>
      </p:sp>
      <p:sp>
        <p:nvSpPr>
          <p:cNvPr id="137221" name="Rectangle 3">
            <a:extLst>
              <a:ext uri="{FF2B5EF4-FFF2-40B4-BE49-F238E27FC236}">
                <a16:creationId xmlns:a16="http://schemas.microsoft.com/office/drawing/2014/main" id="{F8AD4925-BEFF-4488-BDB7-1A263D0900C0}"/>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en-GB" altLang="en-US">
              <a:latin typeface="Arial" panose="020B0604020202020204" pitchFamily="34" charset="0"/>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9AA4FC79-ECAC-47B6-8331-FD9E4C178CD6}" type="slidenum">
              <a:rPr lang="en-US" smtClean="0"/>
              <a:pPr/>
              <a:t>5</a:t>
            </a:fld>
            <a:endParaRPr lang="en-US"/>
          </a:p>
        </p:txBody>
      </p:sp>
    </p:spTree>
    <p:extLst>
      <p:ext uri="{BB962C8B-B14F-4D97-AF65-F5344CB8AC3E}">
        <p14:creationId xmlns:p14="http://schemas.microsoft.com/office/powerpoint/2010/main" val="141403515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9AA4FC79-ECAC-47B6-8331-FD9E4C178CD6}" type="slidenum">
              <a:rPr lang="en-US" smtClean="0"/>
              <a:pPr/>
              <a:t>7</a:t>
            </a:fld>
            <a:endParaRPr lang="en-US"/>
          </a:p>
        </p:txBody>
      </p:sp>
    </p:spTree>
    <p:extLst>
      <p:ext uri="{BB962C8B-B14F-4D97-AF65-F5344CB8AC3E}">
        <p14:creationId xmlns:p14="http://schemas.microsoft.com/office/powerpoint/2010/main" val="235169583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9AA4FC79-ECAC-47B6-8331-FD9E4C178CD6}" type="slidenum">
              <a:rPr lang="en-US" smtClean="0"/>
              <a:pPr/>
              <a:t>11</a:t>
            </a:fld>
            <a:endParaRPr lang="en-US"/>
          </a:p>
        </p:txBody>
      </p:sp>
    </p:spTree>
    <p:extLst>
      <p:ext uri="{BB962C8B-B14F-4D97-AF65-F5344CB8AC3E}">
        <p14:creationId xmlns:p14="http://schemas.microsoft.com/office/powerpoint/2010/main" val="74182858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9AA4FC79-ECAC-47B6-8331-FD9E4C178CD6}" type="slidenum">
              <a:rPr lang="en-US" smtClean="0"/>
              <a:pPr/>
              <a:t>14</a:t>
            </a:fld>
            <a:endParaRPr lang="en-US"/>
          </a:p>
        </p:txBody>
      </p:sp>
    </p:spTree>
    <p:extLst>
      <p:ext uri="{BB962C8B-B14F-4D97-AF65-F5344CB8AC3E}">
        <p14:creationId xmlns:p14="http://schemas.microsoft.com/office/powerpoint/2010/main" val="154893458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C0303A3D-6BFF-4E85-A4AA-0EA878A15039}" type="slidenum">
              <a:rPr lang="en-US" smtClean="0"/>
              <a:t>20</a:t>
            </a:fld>
            <a:endParaRPr lang="en-US"/>
          </a:p>
        </p:txBody>
      </p:sp>
    </p:spTree>
    <p:extLst>
      <p:ext uri="{BB962C8B-B14F-4D97-AF65-F5344CB8AC3E}">
        <p14:creationId xmlns:p14="http://schemas.microsoft.com/office/powerpoint/2010/main" val="378339583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pPr>
              <a:defRPr/>
            </a:pPr>
            <a:fld id="{D927E5A6-9655-40EF-BE94-A3381F277B09}" type="slidenum">
              <a:rPr lang="en-US" smtClean="0"/>
              <a:pPr>
                <a:defRPr/>
              </a:pPr>
              <a:t>38</a:t>
            </a:fld>
            <a:endParaRPr lang="en-US"/>
          </a:p>
        </p:txBody>
      </p:sp>
    </p:spTree>
    <p:extLst>
      <p:ext uri="{BB962C8B-B14F-4D97-AF65-F5344CB8AC3E}">
        <p14:creationId xmlns:p14="http://schemas.microsoft.com/office/powerpoint/2010/main" val="783213782"/>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1074" name="Rectangle 7">
            <a:extLst>
              <a:ext uri="{FF2B5EF4-FFF2-40B4-BE49-F238E27FC236}">
                <a16:creationId xmlns:a16="http://schemas.microsoft.com/office/drawing/2014/main" id="{FD7A05B7-BBB7-46FF-8C19-81DE8B774547}"/>
              </a:ext>
            </a:extLst>
          </p:cNvPr>
          <p:cNvSpPr txBox="1">
            <a:spLocks noGrp="1" noChangeArrowheads="1"/>
          </p:cNvSpPr>
          <p:nvPr/>
        </p:nvSpPr>
        <p:spPr bwMode="auto">
          <a:xfrm>
            <a:off x="3978132" y="8842029"/>
            <a:ext cx="3043343" cy="4654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3324" tIns="46662" rIns="93324" bIns="46662" anchor="b"/>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r" eaLnBrk="1" hangingPunct="1"/>
            <a:fld id="{B381E8F0-7C44-4CD9-B572-72D6498ED07E}" type="slidenum">
              <a:rPr lang="en-US" altLang="en-US" sz="1200"/>
              <a:pPr algn="r" eaLnBrk="1" hangingPunct="1"/>
              <a:t>43</a:t>
            </a:fld>
            <a:endParaRPr lang="en-US" altLang="en-US" sz="1200"/>
          </a:p>
        </p:txBody>
      </p:sp>
      <p:sp>
        <p:nvSpPr>
          <p:cNvPr id="131075" name="Rectangle 7">
            <a:extLst>
              <a:ext uri="{FF2B5EF4-FFF2-40B4-BE49-F238E27FC236}">
                <a16:creationId xmlns:a16="http://schemas.microsoft.com/office/drawing/2014/main" id="{25F233B1-C838-4026-815C-45EC0920E36D}"/>
              </a:ext>
            </a:extLst>
          </p:cNvPr>
          <p:cNvSpPr txBox="1">
            <a:spLocks noGrp="1" noChangeArrowheads="1"/>
          </p:cNvSpPr>
          <p:nvPr/>
        </p:nvSpPr>
        <p:spPr bwMode="auto">
          <a:xfrm>
            <a:off x="3978132" y="8842029"/>
            <a:ext cx="3043343" cy="4654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3324" tIns="46662" rIns="93324" bIns="46662" anchor="b"/>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r" eaLnBrk="1" hangingPunct="1"/>
            <a:fld id="{11B94FA9-22FD-408E-B5A9-1C733EF3A65D}" type="slidenum">
              <a:rPr lang="en-US" altLang="en-US" sz="1200">
                <a:cs typeface="Arial" panose="020B0604020202020204" pitchFamily="34" charset="0"/>
              </a:rPr>
              <a:pPr algn="r" eaLnBrk="1" hangingPunct="1"/>
              <a:t>43</a:t>
            </a:fld>
            <a:endParaRPr lang="en-US" altLang="en-US" sz="1200">
              <a:cs typeface="Arial" panose="020B0604020202020204" pitchFamily="34" charset="0"/>
            </a:endParaRPr>
          </a:p>
        </p:txBody>
      </p:sp>
      <p:sp>
        <p:nvSpPr>
          <p:cNvPr id="131076" name="Rectangle 2">
            <a:extLst>
              <a:ext uri="{FF2B5EF4-FFF2-40B4-BE49-F238E27FC236}">
                <a16:creationId xmlns:a16="http://schemas.microsoft.com/office/drawing/2014/main" id="{D3F5AB05-E74A-46D0-AC7C-A9757E809529}"/>
              </a:ext>
            </a:extLst>
          </p:cNvPr>
          <p:cNvSpPr>
            <a:spLocks noGrp="1" noRot="1" noChangeAspect="1" noChangeArrowheads="1" noTextEdit="1"/>
          </p:cNvSpPr>
          <p:nvPr>
            <p:ph type="sldImg"/>
          </p:nvPr>
        </p:nvSpPr>
        <p:spPr>
          <a:ln/>
        </p:spPr>
      </p:sp>
      <p:sp>
        <p:nvSpPr>
          <p:cNvPr id="131077" name="Rectangle 3">
            <a:extLst>
              <a:ext uri="{FF2B5EF4-FFF2-40B4-BE49-F238E27FC236}">
                <a16:creationId xmlns:a16="http://schemas.microsoft.com/office/drawing/2014/main" id="{DF62859C-6D16-4306-9422-5E7F3210D311}"/>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en-GB" altLang="en-US">
              <a:latin typeface="Arial" panose="020B0604020202020204" pitchFamily="34" charset="0"/>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22" name="Rectangle 7">
            <a:extLst>
              <a:ext uri="{FF2B5EF4-FFF2-40B4-BE49-F238E27FC236}">
                <a16:creationId xmlns:a16="http://schemas.microsoft.com/office/drawing/2014/main" id="{8E606943-20F9-40AC-B738-BE6CD04DCFAD}"/>
              </a:ext>
            </a:extLst>
          </p:cNvPr>
          <p:cNvSpPr txBox="1">
            <a:spLocks noGrp="1" noChangeArrowheads="1"/>
          </p:cNvSpPr>
          <p:nvPr/>
        </p:nvSpPr>
        <p:spPr bwMode="auto">
          <a:xfrm>
            <a:off x="3978132" y="8842029"/>
            <a:ext cx="3043343" cy="4654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3324" tIns="46662" rIns="93324" bIns="46662" anchor="b"/>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r" eaLnBrk="1" hangingPunct="1"/>
            <a:fld id="{63AC05FD-8050-49DF-A3D0-64587FD5E916}" type="slidenum">
              <a:rPr lang="en-US" altLang="en-US" sz="1200"/>
              <a:pPr algn="r" eaLnBrk="1" hangingPunct="1"/>
              <a:t>46</a:t>
            </a:fld>
            <a:endParaRPr lang="en-US" altLang="en-US" sz="1200"/>
          </a:p>
        </p:txBody>
      </p:sp>
      <p:sp>
        <p:nvSpPr>
          <p:cNvPr id="133123" name="Rectangle 7">
            <a:extLst>
              <a:ext uri="{FF2B5EF4-FFF2-40B4-BE49-F238E27FC236}">
                <a16:creationId xmlns:a16="http://schemas.microsoft.com/office/drawing/2014/main" id="{11451A82-DE0D-4A35-904A-4C1B616D98CF}"/>
              </a:ext>
            </a:extLst>
          </p:cNvPr>
          <p:cNvSpPr txBox="1">
            <a:spLocks noGrp="1" noChangeArrowheads="1"/>
          </p:cNvSpPr>
          <p:nvPr/>
        </p:nvSpPr>
        <p:spPr bwMode="auto">
          <a:xfrm>
            <a:off x="3978132" y="8842029"/>
            <a:ext cx="3043343" cy="4654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3324" tIns="46662" rIns="93324" bIns="46662" anchor="b"/>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r" eaLnBrk="1" hangingPunct="1"/>
            <a:fld id="{8995CA12-D3B8-4A4E-AA52-60E38A57C8D6}" type="slidenum">
              <a:rPr lang="en-US" altLang="en-US" sz="1200">
                <a:cs typeface="Arial" panose="020B0604020202020204" pitchFamily="34" charset="0"/>
              </a:rPr>
              <a:pPr algn="r" eaLnBrk="1" hangingPunct="1"/>
              <a:t>46</a:t>
            </a:fld>
            <a:endParaRPr lang="en-US" altLang="en-US" sz="1200">
              <a:cs typeface="Arial" panose="020B0604020202020204" pitchFamily="34" charset="0"/>
            </a:endParaRPr>
          </a:p>
        </p:txBody>
      </p:sp>
      <p:sp>
        <p:nvSpPr>
          <p:cNvPr id="133124" name="Rectangle 2">
            <a:extLst>
              <a:ext uri="{FF2B5EF4-FFF2-40B4-BE49-F238E27FC236}">
                <a16:creationId xmlns:a16="http://schemas.microsoft.com/office/drawing/2014/main" id="{2F359078-15F8-4A2C-A915-B81280A795A1}"/>
              </a:ext>
            </a:extLst>
          </p:cNvPr>
          <p:cNvSpPr>
            <a:spLocks noGrp="1" noRot="1" noChangeAspect="1" noChangeArrowheads="1" noTextEdit="1"/>
          </p:cNvSpPr>
          <p:nvPr>
            <p:ph type="sldImg"/>
          </p:nvPr>
        </p:nvSpPr>
        <p:spPr>
          <a:ln/>
        </p:spPr>
      </p:sp>
      <p:sp>
        <p:nvSpPr>
          <p:cNvPr id="133125" name="Rectangle 3">
            <a:extLst>
              <a:ext uri="{FF2B5EF4-FFF2-40B4-BE49-F238E27FC236}">
                <a16:creationId xmlns:a16="http://schemas.microsoft.com/office/drawing/2014/main" id="{629A6201-E3F9-4D7D-A327-72A0D97898DE}"/>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en-GB" altLang="en-US">
              <a:latin typeface="Arial" panose="020B0604020202020204" pitchFamily="34"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681773-E406-4CA1-809F-8BEAA6B12FA0}"/>
              </a:ext>
            </a:extLst>
          </p:cNvPr>
          <p:cNvSpPr>
            <a:spLocks noGrp="1"/>
          </p:cNvSpPr>
          <p:nvPr>
            <p:ph type="ctrTitle"/>
          </p:nvPr>
        </p:nvSpPr>
        <p:spPr>
          <a:xfrm>
            <a:off x="1524000" y="1122363"/>
            <a:ext cx="9144000" cy="2387600"/>
          </a:xfrm>
        </p:spPr>
        <p:txBody>
          <a:bodyPr anchor="b">
            <a:normAutofit/>
          </a:bodyPr>
          <a:lstStyle>
            <a:lvl1pPr algn="ctr">
              <a:defRPr sz="3200"/>
            </a:lvl1pPr>
          </a:lstStyle>
          <a:p>
            <a:r>
              <a:rPr lang="en-US" dirty="0"/>
              <a:t>Click to edit Master title style</a:t>
            </a:r>
          </a:p>
        </p:txBody>
      </p:sp>
      <p:sp>
        <p:nvSpPr>
          <p:cNvPr id="3" name="Subtitle 2">
            <a:extLst>
              <a:ext uri="{FF2B5EF4-FFF2-40B4-BE49-F238E27FC236}">
                <a16:creationId xmlns:a16="http://schemas.microsoft.com/office/drawing/2014/main" id="{467550BC-0E1C-4A09-8E74-1741FB40D8B0}"/>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B90FD5A1-1EFA-4101-AC16-9A849E36B41D}"/>
              </a:ext>
            </a:extLst>
          </p:cNvPr>
          <p:cNvSpPr>
            <a:spLocks noGrp="1"/>
          </p:cNvSpPr>
          <p:nvPr>
            <p:ph type="dt" sz="half" idx="10"/>
          </p:nvPr>
        </p:nvSpPr>
        <p:spPr/>
        <p:txBody>
          <a:bodyPr/>
          <a:lstStyle/>
          <a:p>
            <a:fld id="{ED418854-AEA1-4A15-A426-64821566E853}" type="datetime1">
              <a:rPr lang="en-US" smtClean="0"/>
              <a:t>4/30/2023</a:t>
            </a:fld>
            <a:endParaRPr lang="en-US"/>
          </a:p>
        </p:txBody>
      </p:sp>
      <p:sp>
        <p:nvSpPr>
          <p:cNvPr id="6" name="Slide Number Placeholder 5">
            <a:extLst>
              <a:ext uri="{FF2B5EF4-FFF2-40B4-BE49-F238E27FC236}">
                <a16:creationId xmlns:a16="http://schemas.microsoft.com/office/drawing/2014/main" id="{BFAF6C3A-0AD0-4CE5-9062-8FC38066186A}"/>
              </a:ext>
            </a:extLst>
          </p:cNvPr>
          <p:cNvSpPr>
            <a:spLocks noGrp="1"/>
          </p:cNvSpPr>
          <p:nvPr>
            <p:ph type="sldNum" sz="quarter" idx="12"/>
          </p:nvPr>
        </p:nvSpPr>
        <p:spPr/>
        <p:txBody>
          <a:bodyPr/>
          <a:lstStyle/>
          <a:p>
            <a:fld id="{E4CB39CE-7E8E-4D5E-BDD0-B7914CC3C743}" type="slidenum">
              <a:rPr lang="en-US" smtClean="0"/>
              <a:t>‹#›</a:t>
            </a:fld>
            <a:endParaRPr lang="en-US"/>
          </a:p>
        </p:txBody>
      </p:sp>
    </p:spTree>
    <p:extLst>
      <p:ext uri="{BB962C8B-B14F-4D97-AF65-F5344CB8AC3E}">
        <p14:creationId xmlns:p14="http://schemas.microsoft.com/office/powerpoint/2010/main" val="75311761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E8E2ABB-B359-46FC-BFB9-34BBE5F9B9AD}"/>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7EFEA41D-B7E7-4255-B458-95718C10BAEF}"/>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9BC6A39D-21B1-462B-9C79-68B57B92EE0B}"/>
              </a:ext>
            </a:extLst>
          </p:cNvPr>
          <p:cNvSpPr>
            <a:spLocks noGrp="1"/>
          </p:cNvSpPr>
          <p:nvPr>
            <p:ph type="dt" sz="half" idx="10"/>
          </p:nvPr>
        </p:nvSpPr>
        <p:spPr/>
        <p:txBody>
          <a:bodyPr/>
          <a:lstStyle/>
          <a:p>
            <a:fld id="{33241B13-D935-404F-97BB-6EFF45D9CFAC}" type="datetime1">
              <a:rPr lang="en-US" smtClean="0"/>
              <a:t>4/30/2023</a:t>
            </a:fld>
            <a:endParaRPr lang="en-US"/>
          </a:p>
        </p:txBody>
      </p:sp>
      <p:sp>
        <p:nvSpPr>
          <p:cNvPr id="5" name="Footer Placeholder 4">
            <a:extLst>
              <a:ext uri="{FF2B5EF4-FFF2-40B4-BE49-F238E27FC236}">
                <a16:creationId xmlns:a16="http://schemas.microsoft.com/office/drawing/2014/main" id="{19BEFE6A-1A13-40CE-A207-93D8E3FF0AF9}"/>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57C11186-D8F5-44E7-B8DC-4FA32DF81616}"/>
              </a:ext>
            </a:extLst>
          </p:cNvPr>
          <p:cNvSpPr>
            <a:spLocks noGrp="1"/>
          </p:cNvSpPr>
          <p:nvPr>
            <p:ph type="sldNum" sz="quarter" idx="12"/>
          </p:nvPr>
        </p:nvSpPr>
        <p:spPr/>
        <p:txBody>
          <a:bodyPr/>
          <a:lstStyle/>
          <a:p>
            <a:fld id="{E4CB39CE-7E8E-4D5E-BDD0-B7914CC3C743}" type="slidenum">
              <a:rPr lang="en-US" smtClean="0"/>
              <a:t>‹#›</a:t>
            </a:fld>
            <a:endParaRPr lang="en-US"/>
          </a:p>
        </p:txBody>
      </p:sp>
    </p:spTree>
    <p:extLst>
      <p:ext uri="{BB962C8B-B14F-4D97-AF65-F5344CB8AC3E}">
        <p14:creationId xmlns:p14="http://schemas.microsoft.com/office/powerpoint/2010/main" val="182861442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CF65B091-3BC3-4469-A309-DEF5EC0E11D7}"/>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FA264243-71DF-467F-B04C-9986CFFADD8A}"/>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66BEACC0-CFE8-4BFB-8D29-765AEC2AB966}"/>
              </a:ext>
            </a:extLst>
          </p:cNvPr>
          <p:cNvSpPr>
            <a:spLocks noGrp="1"/>
          </p:cNvSpPr>
          <p:nvPr>
            <p:ph type="dt" sz="half" idx="10"/>
          </p:nvPr>
        </p:nvSpPr>
        <p:spPr/>
        <p:txBody>
          <a:bodyPr/>
          <a:lstStyle/>
          <a:p>
            <a:fld id="{B2807A7A-F924-45D4-B791-147913A76B06}" type="datetime1">
              <a:rPr lang="en-US" smtClean="0"/>
              <a:t>4/30/2023</a:t>
            </a:fld>
            <a:endParaRPr lang="en-US"/>
          </a:p>
        </p:txBody>
      </p:sp>
      <p:sp>
        <p:nvSpPr>
          <p:cNvPr id="5" name="Footer Placeholder 4">
            <a:extLst>
              <a:ext uri="{FF2B5EF4-FFF2-40B4-BE49-F238E27FC236}">
                <a16:creationId xmlns:a16="http://schemas.microsoft.com/office/drawing/2014/main" id="{93606646-420F-4229-9161-980876FDFA3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135153B-14A1-4C68-8429-6F9A7216D7BB}"/>
              </a:ext>
            </a:extLst>
          </p:cNvPr>
          <p:cNvSpPr>
            <a:spLocks noGrp="1"/>
          </p:cNvSpPr>
          <p:nvPr>
            <p:ph type="sldNum" sz="quarter" idx="12"/>
          </p:nvPr>
        </p:nvSpPr>
        <p:spPr/>
        <p:txBody>
          <a:bodyPr/>
          <a:lstStyle/>
          <a:p>
            <a:fld id="{E4CB39CE-7E8E-4D5E-BDD0-B7914CC3C743}" type="slidenum">
              <a:rPr lang="en-US" smtClean="0"/>
              <a:t>‹#›</a:t>
            </a:fld>
            <a:endParaRPr lang="en-US"/>
          </a:p>
        </p:txBody>
      </p:sp>
    </p:spTree>
    <p:extLst>
      <p:ext uri="{BB962C8B-B14F-4D97-AF65-F5344CB8AC3E}">
        <p14:creationId xmlns:p14="http://schemas.microsoft.com/office/powerpoint/2010/main" val="399163917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ABC1F35-7E69-4C5F-A091-4AE7F90D6DB3}"/>
              </a:ext>
            </a:extLst>
          </p:cNvPr>
          <p:cNvSpPr>
            <a:spLocks noGrp="1"/>
          </p:cNvSpPr>
          <p:nvPr>
            <p:ph type="title"/>
          </p:nvPr>
        </p:nvSpPr>
        <p:spPr/>
        <p:txBody>
          <a:bodyPr>
            <a:normAutofit/>
          </a:bodyPr>
          <a:lstStyle>
            <a:lvl1pPr>
              <a:defRPr sz="3200"/>
            </a:lvl1pPr>
          </a:lstStyle>
          <a:p>
            <a:r>
              <a:rPr lang="en-US" dirty="0"/>
              <a:t>Click to edit Master title style</a:t>
            </a:r>
          </a:p>
        </p:txBody>
      </p:sp>
      <p:sp>
        <p:nvSpPr>
          <p:cNvPr id="3" name="Content Placeholder 2">
            <a:extLst>
              <a:ext uri="{FF2B5EF4-FFF2-40B4-BE49-F238E27FC236}">
                <a16:creationId xmlns:a16="http://schemas.microsoft.com/office/drawing/2014/main" id="{8F35F3EC-81F1-48F2-BD74-05A678DD51A3}"/>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03D7A4B-5737-4C7E-8FE1-83B73BB5724C}"/>
              </a:ext>
            </a:extLst>
          </p:cNvPr>
          <p:cNvSpPr>
            <a:spLocks noGrp="1"/>
          </p:cNvSpPr>
          <p:nvPr>
            <p:ph type="dt" sz="half" idx="10"/>
          </p:nvPr>
        </p:nvSpPr>
        <p:spPr/>
        <p:txBody>
          <a:bodyPr/>
          <a:lstStyle/>
          <a:p>
            <a:fld id="{726894A2-587A-44A7-ABFB-F5286E533E92}" type="datetime1">
              <a:rPr lang="en-US" smtClean="0"/>
              <a:t>4/30/2023</a:t>
            </a:fld>
            <a:endParaRPr lang="en-US"/>
          </a:p>
        </p:txBody>
      </p:sp>
      <p:sp>
        <p:nvSpPr>
          <p:cNvPr id="5" name="Footer Placeholder 4">
            <a:extLst>
              <a:ext uri="{FF2B5EF4-FFF2-40B4-BE49-F238E27FC236}">
                <a16:creationId xmlns:a16="http://schemas.microsoft.com/office/drawing/2014/main" id="{CA58084E-59B5-4413-A16B-3662B7C27703}"/>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C64529A0-B28D-4411-A597-7292436FE7B9}"/>
              </a:ext>
            </a:extLst>
          </p:cNvPr>
          <p:cNvSpPr>
            <a:spLocks noGrp="1"/>
          </p:cNvSpPr>
          <p:nvPr>
            <p:ph type="sldNum" sz="quarter" idx="12"/>
          </p:nvPr>
        </p:nvSpPr>
        <p:spPr/>
        <p:txBody>
          <a:bodyPr/>
          <a:lstStyle/>
          <a:p>
            <a:fld id="{E4CB39CE-7E8E-4D5E-BDD0-B7914CC3C743}" type="slidenum">
              <a:rPr lang="en-US" smtClean="0"/>
              <a:t>‹#›</a:t>
            </a:fld>
            <a:endParaRPr lang="en-US"/>
          </a:p>
        </p:txBody>
      </p:sp>
    </p:spTree>
    <p:extLst>
      <p:ext uri="{BB962C8B-B14F-4D97-AF65-F5344CB8AC3E}">
        <p14:creationId xmlns:p14="http://schemas.microsoft.com/office/powerpoint/2010/main" val="270543154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2E3AEAA-3C48-446F-92BA-8CAB80D28CC1}"/>
              </a:ext>
            </a:extLst>
          </p:cNvPr>
          <p:cNvSpPr>
            <a:spLocks noGrp="1"/>
          </p:cNvSpPr>
          <p:nvPr>
            <p:ph type="title"/>
          </p:nvPr>
        </p:nvSpPr>
        <p:spPr>
          <a:xfrm>
            <a:off x="831850" y="1709738"/>
            <a:ext cx="10515600" cy="2852737"/>
          </a:xfrm>
        </p:spPr>
        <p:txBody>
          <a:bodyPr anchor="b">
            <a:normAutofit/>
          </a:bodyPr>
          <a:lstStyle>
            <a:lvl1pPr>
              <a:defRPr sz="3200"/>
            </a:lvl1pPr>
          </a:lstStyle>
          <a:p>
            <a:r>
              <a:rPr lang="en-US" dirty="0"/>
              <a:t>Click to edit Master title style</a:t>
            </a:r>
          </a:p>
        </p:txBody>
      </p:sp>
      <p:sp>
        <p:nvSpPr>
          <p:cNvPr id="3" name="Text Placeholder 2">
            <a:extLst>
              <a:ext uri="{FF2B5EF4-FFF2-40B4-BE49-F238E27FC236}">
                <a16:creationId xmlns:a16="http://schemas.microsoft.com/office/drawing/2014/main" id="{A33A2B59-4B0E-4940-89D2-B8A962813008}"/>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D680472A-C54D-4C6B-89EF-99BA5CC08D13}"/>
              </a:ext>
            </a:extLst>
          </p:cNvPr>
          <p:cNvSpPr>
            <a:spLocks noGrp="1"/>
          </p:cNvSpPr>
          <p:nvPr>
            <p:ph type="dt" sz="half" idx="10"/>
          </p:nvPr>
        </p:nvSpPr>
        <p:spPr/>
        <p:txBody>
          <a:bodyPr/>
          <a:lstStyle/>
          <a:p>
            <a:fld id="{B19FC968-038E-4751-BAC1-3809F36031C4}" type="datetime1">
              <a:rPr lang="en-US" smtClean="0"/>
              <a:t>4/30/2023</a:t>
            </a:fld>
            <a:endParaRPr lang="en-US"/>
          </a:p>
        </p:txBody>
      </p:sp>
      <p:sp>
        <p:nvSpPr>
          <p:cNvPr id="5" name="Footer Placeholder 4">
            <a:extLst>
              <a:ext uri="{FF2B5EF4-FFF2-40B4-BE49-F238E27FC236}">
                <a16:creationId xmlns:a16="http://schemas.microsoft.com/office/drawing/2014/main" id="{BB56EFB6-7EBB-423B-9090-4ED3DE935F53}"/>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4C2017E-1677-4193-BBE2-10669E3BBD3A}"/>
              </a:ext>
            </a:extLst>
          </p:cNvPr>
          <p:cNvSpPr>
            <a:spLocks noGrp="1"/>
          </p:cNvSpPr>
          <p:nvPr>
            <p:ph type="sldNum" sz="quarter" idx="12"/>
          </p:nvPr>
        </p:nvSpPr>
        <p:spPr/>
        <p:txBody>
          <a:bodyPr/>
          <a:lstStyle/>
          <a:p>
            <a:fld id="{E4CB39CE-7E8E-4D5E-BDD0-B7914CC3C743}" type="slidenum">
              <a:rPr lang="en-US" smtClean="0"/>
              <a:t>‹#›</a:t>
            </a:fld>
            <a:endParaRPr lang="en-US"/>
          </a:p>
        </p:txBody>
      </p:sp>
    </p:spTree>
    <p:extLst>
      <p:ext uri="{BB962C8B-B14F-4D97-AF65-F5344CB8AC3E}">
        <p14:creationId xmlns:p14="http://schemas.microsoft.com/office/powerpoint/2010/main" val="67858759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A6FC089-76CA-43DF-9479-76053B410E71}"/>
              </a:ext>
            </a:extLst>
          </p:cNvPr>
          <p:cNvSpPr>
            <a:spLocks noGrp="1"/>
          </p:cNvSpPr>
          <p:nvPr>
            <p:ph type="title"/>
          </p:nvPr>
        </p:nvSpPr>
        <p:spPr/>
        <p:txBody>
          <a:bodyPr>
            <a:normAutofit/>
          </a:bodyPr>
          <a:lstStyle>
            <a:lvl1pPr>
              <a:defRPr sz="3200"/>
            </a:lvl1pPr>
          </a:lstStyle>
          <a:p>
            <a:r>
              <a:rPr lang="en-US" dirty="0"/>
              <a:t>Click to edit Master title style</a:t>
            </a:r>
          </a:p>
        </p:txBody>
      </p:sp>
      <p:sp>
        <p:nvSpPr>
          <p:cNvPr id="3" name="Content Placeholder 2">
            <a:extLst>
              <a:ext uri="{FF2B5EF4-FFF2-40B4-BE49-F238E27FC236}">
                <a16:creationId xmlns:a16="http://schemas.microsoft.com/office/drawing/2014/main" id="{FCB51A8D-E66A-477F-83C5-B732363759D8}"/>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D6564D4B-B58F-4BE2-A60C-FF5F911B9CB6}"/>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8E6523EC-3CEC-4F0B-ABF6-D07329070F90}"/>
              </a:ext>
            </a:extLst>
          </p:cNvPr>
          <p:cNvSpPr>
            <a:spLocks noGrp="1"/>
          </p:cNvSpPr>
          <p:nvPr>
            <p:ph type="dt" sz="half" idx="10"/>
          </p:nvPr>
        </p:nvSpPr>
        <p:spPr/>
        <p:txBody>
          <a:bodyPr/>
          <a:lstStyle/>
          <a:p>
            <a:fld id="{55373050-21D2-41A8-818F-FBCE50B19F61}" type="datetime1">
              <a:rPr lang="en-US" smtClean="0"/>
              <a:t>4/30/2023</a:t>
            </a:fld>
            <a:endParaRPr lang="en-US"/>
          </a:p>
        </p:txBody>
      </p:sp>
      <p:sp>
        <p:nvSpPr>
          <p:cNvPr id="6" name="Footer Placeholder 5">
            <a:extLst>
              <a:ext uri="{FF2B5EF4-FFF2-40B4-BE49-F238E27FC236}">
                <a16:creationId xmlns:a16="http://schemas.microsoft.com/office/drawing/2014/main" id="{E5C50CC7-BC58-4EB5-AD81-FFECB6F1B876}"/>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890C6ED3-671C-4D89-9680-0B1823B7CF95}"/>
              </a:ext>
            </a:extLst>
          </p:cNvPr>
          <p:cNvSpPr>
            <a:spLocks noGrp="1"/>
          </p:cNvSpPr>
          <p:nvPr>
            <p:ph type="sldNum" sz="quarter" idx="12"/>
          </p:nvPr>
        </p:nvSpPr>
        <p:spPr/>
        <p:txBody>
          <a:bodyPr/>
          <a:lstStyle/>
          <a:p>
            <a:fld id="{E4CB39CE-7E8E-4D5E-BDD0-B7914CC3C743}" type="slidenum">
              <a:rPr lang="en-US" smtClean="0"/>
              <a:t>‹#›</a:t>
            </a:fld>
            <a:endParaRPr lang="en-US"/>
          </a:p>
        </p:txBody>
      </p:sp>
    </p:spTree>
    <p:extLst>
      <p:ext uri="{BB962C8B-B14F-4D97-AF65-F5344CB8AC3E}">
        <p14:creationId xmlns:p14="http://schemas.microsoft.com/office/powerpoint/2010/main" val="172170938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33769E5-CD4E-45AA-8BB1-8DD74E3C53E3}"/>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D8222F80-5D11-4A10-9A7E-34B695C919A5}"/>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6CCA5B30-B19D-46E2-B4ED-F835F8D7D071}"/>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30EB7F66-CD95-4442-AB75-02B138CB3C9F}"/>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AF5BC7FD-32B9-4B89-9727-7E2A8E261296}"/>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5188312C-999D-4F0F-AD22-C744A4C92916}"/>
              </a:ext>
            </a:extLst>
          </p:cNvPr>
          <p:cNvSpPr>
            <a:spLocks noGrp="1"/>
          </p:cNvSpPr>
          <p:nvPr>
            <p:ph type="dt" sz="half" idx="10"/>
          </p:nvPr>
        </p:nvSpPr>
        <p:spPr/>
        <p:txBody>
          <a:bodyPr/>
          <a:lstStyle/>
          <a:p>
            <a:fld id="{16D9CCE9-2F05-47FA-88DF-14547952015A}" type="datetime1">
              <a:rPr lang="en-US" smtClean="0"/>
              <a:t>4/30/2023</a:t>
            </a:fld>
            <a:endParaRPr lang="en-US"/>
          </a:p>
        </p:txBody>
      </p:sp>
      <p:sp>
        <p:nvSpPr>
          <p:cNvPr id="8" name="Footer Placeholder 7">
            <a:extLst>
              <a:ext uri="{FF2B5EF4-FFF2-40B4-BE49-F238E27FC236}">
                <a16:creationId xmlns:a16="http://schemas.microsoft.com/office/drawing/2014/main" id="{231060C4-79AF-427C-B82B-A46B344BAD1C}"/>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3E410E95-67C0-45D9-B8FD-2D199F61621F}"/>
              </a:ext>
            </a:extLst>
          </p:cNvPr>
          <p:cNvSpPr>
            <a:spLocks noGrp="1"/>
          </p:cNvSpPr>
          <p:nvPr>
            <p:ph type="sldNum" sz="quarter" idx="12"/>
          </p:nvPr>
        </p:nvSpPr>
        <p:spPr/>
        <p:txBody>
          <a:bodyPr/>
          <a:lstStyle/>
          <a:p>
            <a:fld id="{E4CB39CE-7E8E-4D5E-BDD0-B7914CC3C743}" type="slidenum">
              <a:rPr lang="en-US" smtClean="0"/>
              <a:t>‹#›</a:t>
            </a:fld>
            <a:endParaRPr lang="en-US"/>
          </a:p>
        </p:txBody>
      </p:sp>
    </p:spTree>
    <p:extLst>
      <p:ext uri="{BB962C8B-B14F-4D97-AF65-F5344CB8AC3E}">
        <p14:creationId xmlns:p14="http://schemas.microsoft.com/office/powerpoint/2010/main" val="33786859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74EFC2B-98E8-4C18-8E32-31A006851D4C}"/>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C43CEE8A-2017-4587-AE44-A869334CE178}"/>
              </a:ext>
            </a:extLst>
          </p:cNvPr>
          <p:cNvSpPr>
            <a:spLocks noGrp="1"/>
          </p:cNvSpPr>
          <p:nvPr>
            <p:ph type="dt" sz="half" idx="10"/>
          </p:nvPr>
        </p:nvSpPr>
        <p:spPr/>
        <p:txBody>
          <a:bodyPr/>
          <a:lstStyle/>
          <a:p>
            <a:fld id="{FDE8A25D-CD5B-4EB7-B408-D1C7E4F76672}" type="datetime1">
              <a:rPr lang="en-US" smtClean="0"/>
              <a:t>4/30/2023</a:t>
            </a:fld>
            <a:endParaRPr lang="en-US"/>
          </a:p>
        </p:txBody>
      </p:sp>
      <p:sp>
        <p:nvSpPr>
          <p:cNvPr id="4" name="Footer Placeholder 3">
            <a:extLst>
              <a:ext uri="{FF2B5EF4-FFF2-40B4-BE49-F238E27FC236}">
                <a16:creationId xmlns:a16="http://schemas.microsoft.com/office/drawing/2014/main" id="{A7E8FCA7-691C-4DC7-B565-8DAEC94C9413}"/>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880F859D-6D04-43E4-879D-8882B7AB84AF}"/>
              </a:ext>
            </a:extLst>
          </p:cNvPr>
          <p:cNvSpPr>
            <a:spLocks noGrp="1"/>
          </p:cNvSpPr>
          <p:nvPr>
            <p:ph type="sldNum" sz="quarter" idx="12"/>
          </p:nvPr>
        </p:nvSpPr>
        <p:spPr/>
        <p:txBody>
          <a:bodyPr/>
          <a:lstStyle/>
          <a:p>
            <a:fld id="{E4CB39CE-7E8E-4D5E-BDD0-B7914CC3C743}" type="slidenum">
              <a:rPr lang="en-US" smtClean="0"/>
              <a:t>‹#›</a:t>
            </a:fld>
            <a:endParaRPr lang="en-US"/>
          </a:p>
        </p:txBody>
      </p:sp>
    </p:spTree>
    <p:extLst>
      <p:ext uri="{BB962C8B-B14F-4D97-AF65-F5344CB8AC3E}">
        <p14:creationId xmlns:p14="http://schemas.microsoft.com/office/powerpoint/2010/main" val="227003652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8D323C70-B14B-4249-94AF-6D80FF248FCB}"/>
              </a:ext>
            </a:extLst>
          </p:cNvPr>
          <p:cNvSpPr>
            <a:spLocks noGrp="1"/>
          </p:cNvSpPr>
          <p:nvPr>
            <p:ph type="dt" sz="half" idx="10"/>
          </p:nvPr>
        </p:nvSpPr>
        <p:spPr/>
        <p:txBody>
          <a:bodyPr/>
          <a:lstStyle/>
          <a:p>
            <a:fld id="{FD8E8371-01CF-46BA-9D0E-91A7112E74AD}" type="datetime1">
              <a:rPr lang="en-US" smtClean="0"/>
              <a:t>4/30/2023</a:t>
            </a:fld>
            <a:endParaRPr lang="en-US"/>
          </a:p>
        </p:txBody>
      </p:sp>
      <p:sp>
        <p:nvSpPr>
          <p:cNvPr id="3" name="Footer Placeholder 2">
            <a:extLst>
              <a:ext uri="{FF2B5EF4-FFF2-40B4-BE49-F238E27FC236}">
                <a16:creationId xmlns:a16="http://schemas.microsoft.com/office/drawing/2014/main" id="{67DD8BD2-C598-4369-998C-D0C3BF236B5D}"/>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974DA90A-360E-4E67-AF94-4B51C5D5FB3E}"/>
              </a:ext>
            </a:extLst>
          </p:cNvPr>
          <p:cNvSpPr>
            <a:spLocks noGrp="1"/>
          </p:cNvSpPr>
          <p:nvPr>
            <p:ph type="sldNum" sz="quarter" idx="12"/>
          </p:nvPr>
        </p:nvSpPr>
        <p:spPr/>
        <p:txBody>
          <a:bodyPr/>
          <a:lstStyle/>
          <a:p>
            <a:fld id="{E4CB39CE-7E8E-4D5E-BDD0-B7914CC3C743}" type="slidenum">
              <a:rPr lang="en-US" smtClean="0"/>
              <a:t>‹#›</a:t>
            </a:fld>
            <a:endParaRPr lang="en-US"/>
          </a:p>
        </p:txBody>
      </p:sp>
    </p:spTree>
    <p:extLst>
      <p:ext uri="{BB962C8B-B14F-4D97-AF65-F5344CB8AC3E}">
        <p14:creationId xmlns:p14="http://schemas.microsoft.com/office/powerpoint/2010/main" val="408763019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C74E09E-3683-431B-8281-0D07F50A0731}"/>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91EA0D2D-7634-4F26-AD9E-50942ABC49A8}"/>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E897931B-01B6-4B80-A480-DC0E89E1B7DB}"/>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C574B514-0860-475F-8C87-AA82EF146698}"/>
              </a:ext>
            </a:extLst>
          </p:cNvPr>
          <p:cNvSpPr>
            <a:spLocks noGrp="1"/>
          </p:cNvSpPr>
          <p:nvPr>
            <p:ph type="dt" sz="half" idx="10"/>
          </p:nvPr>
        </p:nvSpPr>
        <p:spPr/>
        <p:txBody>
          <a:bodyPr/>
          <a:lstStyle/>
          <a:p>
            <a:fld id="{25E61BCF-A863-4BC9-BCC6-457C184A5947}" type="datetime1">
              <a:rPr lang="en-US" smtClean="0"/>
              <a:t>4/30/2023</a:t>
            </a:fld>
            <a:endParaRPr lang="en-US"/>
          </a:p>
        </p:txBody>
      </p:sp>
      <p:sp>
        <p:nvSpPr>
          <p:cNvPr id="6" name="Footer Placeholder 5">
            <a:extLst>
              <a:ext uri="{FF2B5EF4-FFF2-40B4-BE49-F238E27FC236}">
                <a16:creationId xmlns:a16="http://schemas.microsoft.com/office/drawing/2014/main" id="{EA65F6CB-1DC5-4A2D-9EEF-6F61151DE969}"/>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BB00F620-A793-4083-9C32-1314EBBB20C0}"/>
              </a:ext>
            </a:extLst>
          </p:cNvPr>
          <p:cNvSpPr>
            <a:spLocks noGrp="1"/>
          </p:cNvSpPr>
          <p:nvPr>
            <p:ph type="sldNum" sz="quarter" idx="12"/>
          </p:nvPr>
        </p:nvSpPr>
        <p:spPr/>
        <p:txBody>
          <a:bodyPr/>
          <a:lstStyle/>
          <a:p>
            <a:fld id="{E4CB39CE-7E8E-4D5E-BDD0-B7914CC3C743}" type="slidenum">
              <a:rPr lang="en-US" smtClean="0"/>
              <a:t>‹#›</a:t>
            </a:fld>
            <a:endParaRPr lang="en-US"/>
          </a:p>
        </p:txBody>
      </p:sp>
    </p:spTree>
    <p:extLst>
      <p:ext uri="{BB962C8B-B14F-4D97-AF65-F5344CB8AC3E}">
        <p14:creationId xmlns:p14="http://schemas.microsoft.com/office/powerpoint/2010/main" val="357874438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7B662D3-07D6-4DF3-81CB-5C15E9E3D5A4}"/>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968F256F-AB68-4D0B-8C92-F45B24346445}"/>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163B22E0-F90D-40CD-BD0A-DA254C73A335}"/>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207A9408-DC4E-4DA8-9860-3C8C49D4ACA6}"/>
              </a:ext>
            </a:extLst>
          </p:cNvPr>
          <p:cNvSpPr>
            <a:spLocks noGrp="1"/>
          </p:cNvSpPr>
          <p:nvPr>
            <p:ph type="dt" sz="half" idx="10"/>
          </p:nvPr>
        </p:nvSpPr>
        <p:spPr/>
        <p:txBody>
          <a:bodyPr/>
          <a:lstStyle/>
          <a:p>
            <a:fld id="{C34342ED-81D3-411C-8782-797C1166E381}" type="datetime1">
              <a:rPr lang="en-US" smtClean="0"/>
              <a:t>4/30/2023</a:t>
            </a:fld>
            <a:endParaRPr lang="en-US"/>
          </a:p>
        </p:txBody>
      </p:sp>
      <p:sp>
        <p:nvSpPr>
          <p:cNvPr id="6" name="Footer Placeholder 5">
            <a:extLst>
              <a:ext uri="{FF2B5EF4-FFF2-40B4-BE49-F238E27FC236}">
                <a16:creationId xmlns:a16="http://schemas.microsoft.com/office/drawing/2014/main" id="{818AA13A-124F-49EA-9E06-4407D45A4F0C}"/>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DFEBA6F9-E336-4868-BB96-AFE157FA0C96}"/>
              </a:ext>
            </a:extLst>
          </p:cNvPr>
          <p:cNvSpPr>
            <a:spLocks noGrp="1"/>
          </p:cNvSpPr>
          <p:nvPr>
            <p:ph type="sldNum" sz="quarter" idx="12"/>
          </p:nvPr>
        </p:nvSpPr>
        <p:spPr/>
        <p:txBody>
          <a:bodyPr/>
          <a:lstStyle/>
          <a:p>
            <a:fld id="{E4CB39CE-7E8E-4D5E-BDD0-B7914CC3C743}" type="slidenum">
              <a:rPr lang="en-US" smtClean="0"/>
              <a:t>‹#›</a:t>
            </a:fld>
            <a:endParaRPr lang="en-US"/>
          </a:p>
        </p:txBody>
      </p:sp>
    </p:spTree>
    <p:extLst>
      <p:ext uri="{BB962C8B-B14F-4D97-AF65-F5344CB8AC3E}">
        <p14:creationId xmlns:p14="http://schemas.microsoft.com/office/powerpoint/2010/main" val="149746227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9A37368E-7CFE-4F5C-96B3-6625AF25D7C4}"/>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a:extLst>
              <a:ext uri="{FF2B5EF4-FFF2-40B4-BE49-F238E27FC236}">
                <a16:creationId xmlns:a16="http://schemas.microsoft.com/office/drawing/2014/main" id="{86496256-EB25-461B-8C35-1D771F236089}"/>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B17D7A0-04DB-4624-8032-BB899C0C7BD1}"/>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6B05CF9-DBF1-4D25-9B5E-BDF3324D9695}" type="datetime1">
              <a:rPr lang="en-US" smtClean="0"/>
              <a:t>4/30/2023</a:t>
            </a:fld>
            <a:endParaRPr lang="en-US"/>
          </a:p>
        </p:txBody>
      </p:sp>
      <p:sp>
        <p:nvSpPr>
          <p:cNvPr id="5" name="Footer Placeholder 4">
            <a:extLst>
              <a:ext uri="{FF2B5EF4-FFF2-40B4-BE49-F238E27FC236}">
                <a16:creationId xmlns:a16="http://schemas.microsoft.com/office/drawing/2014/main" id="{2A8B06AA-6359-438A-B0F6-DE8E9A99742A}"/>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FF43F2E9-CC4E-429F-B48D-DE4A8485C21D}"/>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4CB39CE-7E8E-4D5E-BDD0-B7914CC3C743}" type="slidenum">
              <a:rPr lang="en-US" smtClean="0"/>
              <a:t>‹#›</a:t>
            </a:fld>
            <a:endParaRPr lang="en-US"/>
          </a:p>
        </p:txBody>
      </p:sp>
    </p:spTree>
    <p:extLst>
      <p:ext uri="{BB962C8B-B14F-4D97-AF65-F5344CB8AC3E}">
        <p14:creationId xmlns:p14="http://schemas.microsoft.com/office/powerpoint/2010/main" val="220429477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l" defTabSz="914400" rtl="0" eaLnBrk="1" latinLnBrk="0" hangingPunct="1">
        <a:lnSpc>
          <a:spcPct val="90000"/>
        </a:lnSpc>
        <a:spcBef>
          <a:spcPct val="0"/>
        </a:spcBef>
        <a:buNone/>
        <a:defRPr sz="32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7.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7.xml"/></Relationships>
</file>

<file path=ppt/slides/_rels/slide47.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7.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26524A4-20CE-4C90-8026-7DFCEEF4DDDD}"/>
              </a:ext>
            </a:extLst>
          </p:cNvPr>
          <p:cNvSpPr>
            <a:spLocks noGrp="1"/>
          </p:cNvSpPr>
          <p:nvPr>
            <p:ph type="ctrTitle"/>
          </p:nvPr>
        </p:nvSpPr>
        <p:spPr>
          <a:xfrm>
            <a:off x="1162627" y="3140931"/>
            <a:ext cx="9144000" cy="3599234"/>
          </a:xfrm>
        </p:spPr>
        <p:txBody>
          <a:bodyPr>
            <a:normAutofit fontScale="90000"/>
          </a:bodyPr>
          <a:lstStyle/>
          <a:p>
            <a:pPr>
              <a:lnSpc>
                <a:spcPct val="100000"/>
              </a:lnSpc>
            </a:pPr>
            <a:br>
              <a:rPr lang="en-US" sz="1600" dirty="0">
                <a:latin typeface="Times New Roman" panose="02020603050405020304" pitchFamily="18" charset="0"/>
                <a:cs typeface="Times New Roman" panose="02020603050405020304" pitchFamily="18" charset="0"/>
              </a:rPr>
            </a:br>
            <a:br>
              <a:rPr lang="en-US" sz="1600" dirty="0">
                <a:latin typeface="Times New Roman" panose="02020603050405020304" pitchFamily="18" charset="0"/>
                <a:cs typeface="Times New Roman" panose="02020603050405020304" pitchFamily="18" charset="0"/>
              </a:rPr>
            </a:br>
            <a:r>
              <a:rPr lang="en-US" dirty="0">
                <a:latin typeface="Times New Roman" panose="02020603050405020304" pitchFamily="18" charset="0"/>
                <a:cs typeface="Times New Roman" panose="02020603050405020304" pitchFamily="18" charset="0"/>
              </a:rPr>
              <a:t>Topic 25 </a:t>
            </a:r>
            <a:br>
              <a:rPr lang="en-US" dirty="0">
                <a:latin typeface="Times New Roman" panose="02020603050405020304" pitchFamily="18" charset="0"/>
                <a:cs typeface="Times New Roman" panose="02020603050405020304" pitchFamily="18" charset="0"/>
              </a:rPr>
            </a:br>
            <a:br>
              <a:rPr lang="en-US" dirty="0">
                <a:latin typeface="Times New Roman" panose="02020603050405020304" pitchFamily="18" charset="0"/>
                <a:cs typeface="Times New Roman" panose="02020603050405020304" pitchFamily="18" charset="0"/>
              </a:rPr>
            </a:br>
            <a:r>
              <a:rPr lang="en-US" dirty="0">
                <a:latin typeface="Times New Roman" panose="02020603050405020304" pitchFamily="18" charset="0"/>
                <a:cs typeface="Times New Roman" panose="02020603050405020304" pitchFamily="18" charset="0"/>
              </a:rPr>
              <a:t>C</a:t>
            </a:r>
            <a:r>
              <a:rPr lang="en-US" sz="3200" dirty="0">
                <a:latin typeface="Times New Roman" panose="02020603050405020304" pitchFamily="18" charset="0"/>
                <a:cs typeface="Times New Roman" panose="02020603050405020304" pitchFamily="18" charset="0"/>
              </a:rPr>
              <a:t>oncerted and Unilateral Refusals to Deal</a:t>
            </a:r>
            <a:br>
              <a:rPr lang="en-US" sz="3200" dirty="0">
                <a:latin typeface="Times New Roman" panose="02020603050405020304" pitchFamily="18" charset="0"/>
                <a:cs typeface="Times New Roman" panose="02020603050405020304" pitchFamily="18" charset="0"/>
              </a:rPr>
            </a:br>
            <a:br>
              <a:rPr lang="en-US" sz="3200" dirty="0">
                <a:latin typeface="Times New Roman" panose="02020603050405020304" pitchFamily="18" charset="0"/>
                <a:cs typeface="Times New Roman" panose="02020603050405020304" pitchFamily="18" charset="0"/>
              </a:rPr>
            </a:br>
            <a:br>
              <a:rPr lang="en-US" sz="3200" dirty="0">
                <a:latin typeface="Times New Roman" panose="02020603050405020304" pitchFamily="18" charset="0"/>
                <a:cs typeface="Times New Roman" panose="02020603050405020304" pitchFamily="18" charset="0"/>
              </a:rPr>
            </a:br>
            <a:br>
              <a:rPr lang="en-US" sz="3200" dirty="0">
                <a:latin typeface="Times New Roman" panose="02020603050405020304" pitchFamily="18" charset="0"/>
                <a:cs typeface="Times New Roman" panose="02020603050405020304" pitchFamily="18" charset="0"/>
              </a:rPr>
            </a:br>
            <a:r>
              <a:rPr lang="en-US" sz="3200" dirty="0"/>
              <a:t>Professor Steven Salop</a:t>
            </a:r>
            <a:br>
              <a:rPr lang="en-US" sz="3200" dirty="0"/>
            </a:br>
            <a:r>
              <a:rPr lang="en-US" sz="3200" dirty="0"/>
              <a:t>Antitrust Econ &amp; Law</a:t>
            </a:r>
            <a:br>
              <a:rPr lang="en-US" sz="3200" dirty="0"/>
            </a:br>
            <a:r>
              <a:rPr lang="en-US" sz="3200" dirty="0"/>
              <a:t>Fall 2021</a:t>
            </a:r>
            <a:br>
              <a:rPr lang="en-US" sz="3200" dirty="0">
                <a:latin typeface="Times New Roman" panose="02020603050405020304" pitchFamily="18" charset="0"/>
                <a:cs typeface="Times New Roman" panose="02020603050405020304" pitchFamily="18" charset="0"/>
              </a:rPr>
            </a:br>
            <a:br>
              <a:rPr lang="en-US" sz="3200" dirty="0">
                <a:latin typeface="Times New Roman" panose="02020603050405020304" pitchFamily="18" charset="0"/>
                <a:cs typeface="Times New Roman" panose="02020603050405020304" pitchFamily="18" charset="0"/>
              </a:rPr>
            </a:br>
            <a:br>
              <a:rPr lang="en-US" sz="3200" dirty="0">
                <a:latin typeface="Times New Roman" panose="02020603050405020304" pitchFamily="18" charset="0"/>
                <a:cs typeface="Times New Roman" panose="02020603050405020304" pitchFamily="18" charset="0"/>
              </a:rPr>
            </a:br>
            <a:endParaRPr lang="en-US" sz="1600" i="1" dirty="0">
              <a:latin typeface="Times New Roman" panose="02020603050405020304" pitchFamily="18" charset="0"/>
              <a:cs typeface="Times New Roman" panose="02020603050405020304" pitchFamily="18" charset="0"/>
            </a:endParaRPr>
          </a:p>
        </p:txBody>
      </p:sp>
      <p:sp>
        <p:nvSpPr>
          <p:cNvPr id="3" name="Subtitle 2">
            <a:extLst>
              <a:ext uri="{FF2B5EF4-FFF2-40B4-BE49-F238E27FC236}">
                <a16:creationId xmlns:a16="http://schemas.microsoft.com/office/drawing/2014/main" id="{9A9CFEFD-76EC-4D1D-9173-CAF0A72B5521}"/>
              </a:ext>
            </a:extLst>
          </p:cNvPr>
          <p:cNvSpPr>
            <a:spLocks noGrp="1"/>
          </p:cNvSpPr>
          <p:nvPr>
            <p:ph type="subTitle" idx="1"/>
          </p:nvPr>
        </p:nvSpPr>
        <p:spPr>
          <a:xfrm>
            <a:off x="367645" y="6740165"/>
            <a:ext cx="10300355" cy="782425"/>
          </a:xfrm>
        </p:spPr>
        <p:txBody>
          <a:bodyPr/>
          <a:lstStyle/>
          <a:p>
            <a:r>
              <a:rPr lang="en-US" dirty="0"/>
              <a:t>  </a:t>
            </a:r>
          </a:p>
        </p:txBody>
      </p:sp>
      <p:sp>
        <p:nvSpPr>
          <p:cNvPr id="4" name="Slide Number Placeholder 3"/>
          <p:cNvSpPr>
            <a:spLocks noGrp="1"/>
          </p:cNvSpPr>
          <p:nvPr>
            <p:ph type="sldNum" sz="quarter" idx="12"/>
          </p:nvPr>
        </p:nvSpPr>
        <p:spPr/>
        <p:txBody>
          <a:bodyPr/>
          <a:lstStyle/>
          <a:p>
            <a:fld id="{E4CB39CE-7E8E-4D5E-BDD0-B7914CC3C743}" type="slidenum">
              <a:rPr lang="en-US" smtClean="0"/>
              <a:t>1</a:t>
            </a:fld>
            <a:endParaRPr lang="en-US"/>
          </a:p>
        </p:txBody>
      </p:sp>
    </p:spTree>
    <p:extLst>
      <p:ext uri="{BB962C8B-B14F-4D97-AF65-F5344CB8AC3E}">
        <p14:creationId xmlns:p14="http://schemas.microsoft.com/office/powerpoint/2010/main" val="318747467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269F308-AF58-407A-BB38-77358F7E5BBF}"/>
              </a:ext>
            </a:extLst>
          </p:cNvPr>
          <p:cNvSpPr>
            <a:spLocks noGrp="1"/>
          </p:cNvSpPr>
          <p:nvPr>
            <p:ph type="title"/>
          </p:nvPr>
        </p:nvSpPr>
        <p:spPr>
          <a:xfrm>
            <a:off x="2057400" y="304800"/>
            <a:ext cx="8153400" cy="1143000"/>
          </a:xfrm>
        </p:spPr>
        <p:txBody>
          <a:bodyPr/>
          <a:lstStyle/>
          <a:p>
            <a:r>
              <a:rPr lang="en-US" i="1" dirty="0"/>
              <a:t>Radiant Burners v. Peoples Gas </a:t>
            </a:r>
            <a:r>
              <a:rPr lang="en-US" dirty="0"/>
              <a:t>(1960)</a:t>
            </a:r>
          </a:p>
        </p:txBody>
      </p:sp>
      <p:sp>
        <p:nvSpPr>
          <p:cNvPr id="3" name="Content Placeholder 2">
            <a:extLst>
              <a:ext uri="{FF2B5EF4-FFF2-40B4-BE49-F238E27FC236}">
                <a16:creationId xmlns:a16="http://schemas.microsoft.com/office/drawing/2014/main" id="{668D4935-36C5-4B09-807A-E337A0356D54}"/>
              </a:ext>
            </a:extLst>
          </p:cNvPr>
          <p:cNvSpPr>
            <a:spLocks noGrp="1"/>
          </p:cNvSpPr>
          <p:nvPr>
            <p:ph idx="1"/>
          </p:nvPr>
        </p:nvSpPr>
        <p:spPr>
          <a:xfrm>
            <a:off x="885825" y="1503879"/>
            <a:ext cx="8229600" cy="4514850"/>
          </a:xfrm>
        </p:spPr>
        <p:txBody>
          <a:bodyPr/>
          <a:lstStyle/>
          <a:p>
            <a:r>
              <a:rPr lang="en-US" sz="2400" dirty="0">
                <a:solidFill>
                  <a:srgbClr val="C00000"/>
                </a:solidFill>
              </a:rPr>
              <a:t>Essential input was a product certification</a:t>
            </a:r>
          </a:p>
          <a:p>
            <a:pPr lvl="1"/>
            <a:r>
              <a:rPr lang="en-US" sz="2000" dirty="0"/>
              <a:t>Radiant invented a new efficient gas burner that used less natural gas</a:t>
            </a:r>
          </a:p>
          <a:p>
            <a:pPr lvl="1"/>
            <a:r>
              <a:rPr lang="en-US" sz="2000" dirty="0"/>
              <a:t>In order to satisfy municipal building codes, the burner needed to be safety certified by the standard setter, which was the American Gas Assoc, make up of municipal gas companies</a:t>
            </a:r>
          </a:p>
          <a:p>
            <a:pPr lvl="1"/>
            <a:r>
              <a:rPr lang="en-US" sz="2000" dirty="0"/>
              <a:t>The AGA members feared that use of the Radiant burner would somewhat reduce the demand for gas</a:t>
            </a:r>
          </a:p>
          <a:p>
            <a:r>
              <a:rPr lang="en-US" sz="2400" dirty="0"/>
              <a:t>Radiant was denied the essential certification </a:t>
            </a:r>
          </a:p>
          <a:p>
            <a:r>
              <a:rPr lang="en-US" sz="2400" dirty="0"/>
              <a:t>Radiant sued and won.  </a:t>
            </a:r>
          </a:p>
          <a:p>
            <a:r>
              <a:rPr lang="en-US" sz="2400" dirty="0"/>
              <a:t>Supreme Court treated the </a:t>
            </a:r>
            <a:r>
              <a:rPr lang="en-US" sz="2400" dirty="0" err="1"/>
              <a:t>AGA’s</a:t>
            </a:r>
            <a:r>
              <a:rPr lang="en-US" sz="2400" dirty="0"/>
              <a:t> “exclusionary group boycott” as per se illegal</a:t>
            </a:r>
          </a:p>
        </p:txBody>
      </p:sp>
      <p:sp>
        <p:nvSpPr>
          <p:cNvPr id="4" name="Slide Number Placeholder 3">
            <a:extLst>
              <a:ext uri="{FF2B5EF4-FFF2-40B4-BE49-F238E27FC236}">
                <a16:creationId xmlns:a16="http://schemas.microsoft.com/office/drawing/2014/main" id="{0A46F075-E89B-4ACF-977D-C97A37A54011}"/>
              </a:ext>
            </a:extLst>
          </p:cNvPr>
          <p:cNvSpPr>
            <a:spLocks noGrp="1"/>
          </p:cNvSpPr>
          <p:nvPr>
            <p:ph type="sldNum" sz="quarter" idx="12"/>
          </p:nvPr>
        </p:nvSpPr>
        <p:spPr/>
        <p:txBody>
          <a:bodyPr/>
          <a:lstStyle/>
          <a:p>
            <a:pPr>
              <a:defRPr/>
            </a:pPr>
            <a:fld id="{C5694CCD-32F1-46E2-A9F9-56F5F96798EC}" type="slidenum">
              <a:rPr lang="en-US" smtClean="0">
                <a:solidFill>
                  <a:srgbClr val="000000"/>
                </a:solidFill>
              </a:rPr>
              <a:pPr>
                <a:defRPr/>
              </a:pPr>
              <a:t>10</a:t>
            </a:fld>
            <a:endParaRPr lang="en-US">
              <a:solidFill>
                <a:srgbClr val="000000"/>
              </a:solidFill>
            </a:endParaRPr>
          </a:p>
        </p:txBody>
      </p:sp>
    </p:spTree>
    <p:extLst>
      <p:ext uri="{BB962C8B-B14F-4D97-AF65-F5344CB8AC3E}">
        <p14:creationId xmlns:p14="http://schemas.microsoft.com/office/powerpoint/2010/main" val="144598350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Slide Number Placeholder 5"/>
          <p:cNvSpPr>
            <a:spLocks noGrp="1"/>
          </p:cNvSpPr>
          <p:nvPr>
            <p:ph type="sldNum" sz="quarter" idx="12"/>
          </p:nvPr>
        </p:nvSpPr>
        <p:spPr/>
        <p:txBody>
          <a:bodyPr/>
          <a:lstStyle/>
          <a:p>
            <a:fld id="{99DE100D-7EC3-4A9D-8540-0B8087D517DF}" type="slidenum">
              <a:rPr lang="en-US"/>
              <a:pPr/>
              <a:t>11</a:t>
            </a:fld>
            <a:endParaRPr lang="en-US" dirty="0"/>
          </a:p>
        </p:txBody>
      </p:sp>
      <p:sp>
        <p:nvSpPr>
          <p:cNvPr id="76802" name="Rectangle 2"/>
          <p:cNvSpPr>
            <a:spLocks noGrp="1" noChangeArrowheads="1"/>
          </p:cNvSpPr>
          <p:nvPr>
            <p:ph type="title"/>
          </p:nvPr>
        </p:nvSpPr>
        <p:spPr>
          <a:xfrm>
            <a:off x="976045" y="228600"/>
            <a:ext cx="11065267" cy="1143000"/>
          </a:xfrm>
        </p:spPr>
        <p:txBody>
          <a:bodyPr>
            <a:normAutofit/>
          </a:bodyPr>
          <a:lstStyle/>
          <a:p>
            <a:pPr>
              <a:lnSpc>
                <a:spcPct val="95000"/>
              </a:lnSpc>
            </a:pPr>
            <a:r>
              <a:rPr lang="en-US" i="1" dirty="0">
                <a:latin typeface="Times New Roman" pitchFamily="18" charset="0"/>
                <a:cs typeface="Times New Roman" pitchFamily="18" charset="0"/>
              </a:rPr>
              <a:t>Radiant </a:t>
            </a:r>
            <a:r>
              <a:rPr lang="en-US" i="1" dirty="0"/>
              <a:t>Burners </a:t>
            </a:r>
            <a:r>
              <a:rPr lang="en-US" dirty="0"/>
              <a:t>(1960): Bubble Diagram</a:t>
            </a:r>
            <a:endParaRPr lang="en-US" sz="2800" dirty="0">
              <a:latin typeface="Times New Roman" pitchFamily="18" charset="0"/>
              <a:cs typeface="Times New Roman" pitchFamily="18" charset="0"/>
            </a:endParaRPr>
          </a:p>
        </p:txBody>
      </p:sp>
      <p:sp>
        <p:nvSpPr>
          <p:cNvPr id="76803" name="AutoShape 3" descr="Blue tissue paper"/>
          <p:cNvSpPr>
            <a:spLocks noChangeArrowheads="1"/>
          </p:cNvSpPr>
          <p:nvPr/>
        </p:nvSpPr>
        <p:spPr bwMode="auto">
          <a:xfrm>
            <a:off x="4366652" y="2312353"/>
            <a:ext cx="767324" cy="408623"/>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spAutoFit/>
          </a:bodyPr>
          <a:lstStyle/>
          <a:p>
            <a:pPr algn="ctr">
              <a:spcBef>
                <a:spcPct val="0"/>
              </a:spcBef>
            </a:pPr>
            <a:r>
              <a:rPr lang="en-US" dirty="0">
                <a:solidFill>
                  <a:srgbClr val="0070C0"/>
                </a:solidFill>
                <a:latin typeface="Arial Black" pitchFamily="34" charset="0"/>
              </a:rPr>
              <a:t>AGA</a:t>
            </a:r>
          </a:p>
        </p:txBody>
      </p:sp>
      <p:sp>
        <p:nvSpPr>
          <p:cNvPr id="76804" name="AutoShape 4" descr="Blue tissue paper"/>
          <p:cNvSpPr>
            <a:spLocks noChangeArrowheads="1"/>
          </p:cNvSpPr>
          <p:nvPr/>
        </p:nvSpPr>
        <p:spPr bwMode="auto">
          <a:xfrm>
            <a:off x="6515100" y="3673475"/>
            <a:ext cx="2209800" cy="762000"/>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lstStyle/>
          <a:p>
            <a:pPr algn="ctr">
              <a:spcBef>
                <a:spcPct val="0"/>
              </a:spcBef>
            </a:pPr>
            <a:r>
              <a:rPr lang="en-US" dirty="0">
                <a:latin typeface="Arial Black" pitchFamily="34" charset="0"/>
              </a:rPr>
              <a:t>Radiant</a:t>
            </a:r>
          </a:p>
        </p:txBody>
      </p:sp>
      <p:sp>
        <p:nvSpPr>
          <p:cNvPr id="76805" name="AutoShape 5" descr="Blue tissue paper"/>
          <p:cNvSpPr>
            <a:spLocks noChangeArrowheads="1"/>
          </p:cNvSpPr>
          <p:nvPr/>
        </p:nvSpPr>
        <p:spPr bwMode="auto">
          <a:xfrm>
            <a:off x="3581400" y="3673475"/>
            <a:ext cx="2514600" cy="762000"/>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lstStyle/>
          <a:p>
            <a:pPr algn="ctr">
              <a:spcBef>
                <a:spcPct val="0"/>
              </a:spcBef>
            </a:pPr>
            <a:r>
              <a:rPr lang="en-US" dirty="0">
                <a:solidFill>
                  <a:srgbClr val="0070C0"/>
                </a:solidFill>
                <a:latin typeface="Arial Black" pitchFamily="34" charset="0"/>
              </a:rPr>
              <a:t>Peoples Gas </a:t>
            </a:r>
          </a:p>
          <a:p>
            <a:pPr algn="ctr">
              <a:spcBef>
                <a:spcPct val="0"/>
              </a:spcBef>
            </a:pPr>
            <a:r>
              <a:rPr lang="en-US" dirty="0">
                <a:solidFill>
                  <a:srgbClr val="0070C0"/>
                </a:solidFill>
                <a:latin typeface="Arial Black" pitchFamily="34" charset="0"/>
              </a:rPr>
              <a:t>(&amp; other Gas Co’s)</a:t>
            </a:r>
          </a:p>
        </p:txBody>
      </p:sp>
      <p:sp>
        <p:nvSpPr>
          <p:cNvPr id="76806" name="Line 6"/>
          <p:cNvSpPr>
            <a:spLocks noChangeShapeType="1"/>
          </p:cNvSpPr>
          <p:nvPr/>
        </p:nvSpPr>
        <p:spPr bwMode="auto">
          <a:xfrm flipH="1" flipV="1">
            <a:off x="4740720" y="4473575"/>
            <a:ext cx="846707" cy="830580"/>
          </a:xfrm>
          <a:prstGeom prst="line">
            <a:avLst/>
          </a:prstGeom>
          <a:noFill/>
          <a:ln w="38100">
            <a:solidFill>
              <a:srgbClr val="339933"/>
            </a:solidFill>
            <a:round/>
            <a:headEnd type="triangle" w="med" len="med"/>
            <a:tailEnd/>
          </a:ln>
          <a:effectLst/>
        </p:spPr>
        <p:txBody>
          <a:bodyPr wrap="none" anchor="ctr"/>
          <a:lstStyle/>
          <a:p>
            <a:endParaRPr lang="en-US"/>
          </a:p>
        </p:txBody>
      </p:sp>
      <p:sp>
        <p:nvSpPr>
          <p:cNvPr id="76807" name="Line 7"/>
          <p:cNvSpPr>
            <a:spLocks noChangeShapeType="1"/>
          </p:cNvSpPr>
          <p:nvPr/>
        </p:nvSpPr>
        <p:spPr bwMode="auto">
          <a:xfrm>
            <a:off x="5410200" y="2835277"/>
            <a:ext cx="1787467" cy="731519"/>
          </a:xfrm>
          <a:prstGeom prst="line">
            <a:avLst/>
          </a:prstGeom>
          <a:noFill/>
          <a:ln w="38100">
            <a:solidFill>
              <a:srgbClr val="FF0000"/>
            </a:solidFill>
            <a:prstDash val="dash"/>
            <a:round/>
            <a:headEnd/>
            <a:tailEnd type="triangle" w="med" len="med"/>
          </a:ln>
          <a:effectLst/>
        </p:spPr>
        <p:txBody>
          <a:bodyPr wrap="none" anchor="ctr"/>
          <a:lstStyle/>
          <a:p>
            <a:endParaRPr lang="en-US"/>
          </a:p>
        </p:txBody>
      </p:sp>
      <p:sp>
        <p:nvSpPr>
          <p:cNvPr id="76808" name="AutoShape 8" descr="Blue tissue paper"/>
          <p:cNvSpPr>
            <a:spLocks noChangeArrowheads="1"/>
          </p:cNvSpPr>
          <p:nvPr/>
        </p:nvSpPr>
        <p:spPr bwMode="auto">
          <a:xfrm>
            <a:off x="4724400" y="5502275"/>
            <a:ext cx="2514600" cy="762000"/>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lstStyle/>
          <a:p>
            <a:pPr algn="ctr">
              <a:spcBef>
                <a:spcPct val="0"/>
              </a:spcBef>
            </a:pPr>
            <a:r>
              <a:rPr lang="en-US" dirty="0">
                <a:latin typeface="Arial Black" pitchFamily="34" charset="0"/>
              </a:rPr>
              <a:t>Consumers</a:t>
            </a:r>
          </a:p>
        </p:txBody>
      </p:sp>
      <p:sp>
        <p:nvSpPr>
          <p:cNvPr id="76809" name="Line 9"/>
          <p:cNvSpPr>
            <a:spLocks noChangeShapeType="1"/>
          </p:cNvSpPr>
          <p:nvPr/>
        </p:nvSpPr>
        <p:spPr bwMode="auto">
          <a:xfrm flipH="1">
            <a:off x="4724400" y="2835275"/>
            <a:ext cx="0" cy="762000"/>
          </a:xfrm>
          <a:prstGeom prst="line">
            <a:avLst/>
          </a:prstGeom>
          <a:noFill/>
          <a:ln w="38100">
            <a:solidFill>
              <a:srgbClr val="339933"/>
            </a:solidFill>
            <a:round/>
            <a:headEnd/>
            <a:tailEnd type="triangle" w="med" len="med"/>
          </a:ln>
          <a:effectLst/>
        </p:spPr>
        <p:txBody>
          <a:bodyPr wrap="none" anchor="ctr"/>
          <a:lstStyle/>
          <a:p>
            <a:endParaRPr lang="en-US"/>
          </a:p>
        </p:txBody>
      </p:sp>
      <p:sp>
        <p:nvSpPr>
          <p:cNvPr id="76813" name="Text Box 13"/>
          <p:cNvSpPr txBox="1">
            <a:spLocks noChangeArrowheads="1"/>
          </p:cNvSpPr>
          <p:nvPr/>
        </p:nvSpPr>
        <p:spPr bwMode="auto">
          <a:xfrm>
            <a:off x="1755597" y="2908402"/>
            <a:ext cx="1650154" cy="609398"/>
          </a:xfrm>
          <a:prstGeom prst="rect">
            <a:avLst/>
          </a:prstGeom>
          <a:noFill/>
          <a:ln w="9525">
            <a:noFill/>
            <a:miter lim="800000"/>
            <a:headEnd/>
            <a:tailEnd/>
          </a:ln>
          <a:effectLst/>
        </p:spPr>
        <p:txBody>
          <a:bodyPr wrap="square">
            <a:spAutoFit/>
          </a:bodyPr>
          <a:lstStyle/>
          <a:p>
            <a:pPr>
              <a:spcBef>
                <a:spcPct val="10000"/>
              </a:spcBef>
            </a:pPr>
            <a:r>
              <a:rPr lang="en-US" sz="1600" b="1" dirty="0">
                <a:latin typeface="Arial" charset="0"/>
              </a:rPr>
              <a:t>“Certification”</a:t>
            </a:r>
          </a:p>
          <a:p>
            <a:pPr>
              <a:spcBef>
                <a:spcPct val="10000"/>
              </a:spcBef>
            </a:pPr>
            <a:r>
              <a:rPr lang="en-US" sz="1600" b="1" dirty="0">
                <a:latin typeface="Arial" charset="0"/>
              </a:rPr>
              <a:t>Market</a:t>
            </a:r>
            <a:endParaRPr lang="en-US" sz="1600" dirty="0"/>
          </a:p>
        </p:txBody>
      </p:sp>
      <p:sp>
        <p:nvSpPr>
          <p:cNvPr id="76814" name="Text Box 14"/>
          <p:cNvSpPr txBox="1">
            <a:spLocks noChangeArrowheads="1"/>
          </p:cNvSpPr>
          <p:nvPr/>
        </p:nvSpPr>
        <p:spPr bwMode="auto">
          <a:xfrm>
            <a:off x="2057401" y="4999456"/>
            <a:ext cx="846707" cy="609398"/>
          </a:xfrm>
          <a:prstGeom prst="rect">
            <a:avLst/>
          </a:prstGeom>
          <a:noFill/>
          <a:ln w="9525">
            <a:noFill/>
            <a:miter lim="800000"/>
            <a:headEnd/>
            <a:tailEnd/>
          </a:ln>
          <a:effectLst/>
        </p:spPr>
        <p:txBody>
          <a:bodyPr wrap="none">
            <a:spAutoFit/>
          </a:bodyPr>
          <a:lstStyle/>
          <a:p>
            <a:pPr>
              <a:spcBef>
                <a:spcPct val="10000"/>
              </a:spcBef>
            </a:pPr>
            <a:r>
              <a:rPr lang="en-US" sz="1600" b="1" dirty="0">
                <a:latin typeface="Arial" charset="0"/>
              </a:rPr>
              <a:t>Gas </a:t>
            </a:r>
          </a:p>
          <a:p>
            <a:pPr>
              <a:spcBef>
                <a:spcPct val="10000"/>
              </a:spcBef>
            </a:pPr>
            <a:r>
              <a:rPr lang="en-US" sz="1600" b="1" dirty="0">
                <a:latin typeface="Arial" charset="0"/>
              </a:rPr>
              <a:t>Market</a:t>
            </a:r>
          </a:p>
        </p:txBody>
      </p:sp>
      <p:sp>
        <p:nvSpPr>
          <p:cNvPr id="19" name="Line 12"/>
          <p:cNvSpPr>
            <a:spLocks noChangeShapeType="1"/>
          </p:cNvSpPr>
          <p:nvPr/>
        </p:nvSpPr>
        <p:spPr bwMode="auto">
          <a:xfrm flipH="1">
            <a:off x="6400800" y="4511675"/>
            <a:ext cx="914400" cy="792480"/>
          </a:xfrm>
          <a:prstGeom prst="line">
            <a:avLst/>
          </a:prstGeom>
          <a:ln w="38100">
            <a:solidFill>
              <a:srgbClr val="FF0000"/>
            </a:solidFill>
            <a:headEnd/>
            <a:tailEnd type="triangle" w="med" len="med"/>
          </a:ln>
        </p:spPr>
        <p:style>
          <a:lnRef idx="1">
            <a:schemeClr val="accent2"/>
          </a:lnRef>
          <a:fillRef idx="0">
            <a:schemeClr val="accent2"/>
          </a:fillRef>
          <a:effectRef idx="0">
            <a:schemeClr val="accent2"/>
          </a:effectRef>
          <a:fontRef idx="minor">
            <a:schemeClr val="tx1"/>
          </a:fontRef>
        </p:style>
        <p:txBody>
          <a:bodyPr wrap="none" anchor="ctr"/>
          <a:lstStyle/>
          <a:p>
            <a:endParaRPr lang="en-US" dirty="0">
              <a:ln w="18000">
                <a:solidFill>
                  <a:schemeClr val="accent2">
                    <a:satMod val="140000"/>
                  </a:schemeClr>
                </a:solidFill>
                <a:prstDash val="solid"/>
                <a:miter lim="800000"/>
              </a:ln>
              <a:solidFill>
                <a:srgbClr val="FF3300"/>
              </a:solidFill>
              <a:effectLst>
                <a:outerShdw blurRad="25500" dist="23000" dir="7020000" algn="tl">
                  <a:srgbClr val="000000">
                    <a:alpha val="50000"/>
                  </a:srgbClr>
                </a:outerShdw>
              </a:effectLst>
            </a:endParaRPr>
          </a:p>
        </p:txBody>
      </p:sp>
      <p:cxnSp>
        <p:nvCxnSpPr>
          <p:cNvPr id="23" name="Straight Arrow Connector 22">
            <a:extLst>
              <a:ext uri="{FF2B5EF4-FFF2-40B4-BE49-F238E27FC236}">
                <a16:creationId xmlns:a16="http://schemas.microsoft.com/office/drawing/2014/main" id="{3280795B-6C7F-472A-A35D-96D9C2D28DF0}"/>
              </a:ext>
            </a:extLst>
          </p:cNvPr>
          <p:cNvCxnSpPr>
            <a:cxnSpLocks/>
          </p:cNvCxnSpPr>
          <p:nvPr/>
        </p:nvCxnSpPr>
        <p:spPr>
          <a:xfrm flipH="1">
            <a:off x="6629401" y="2530475"/>
            <a:ext cx="1495425" cy="381000"/>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sp>
        <p:nvSpPr>
          <p:cNvPr id="24" name="TextBox 23">
            <a:extLst>
              <a:ext uri="{FF2B5EF4-FFF2-40B4-BE49-F238E27FC236}">
                <a16:creationId xmlns:a16="http://schemas.microsoft.com/office/drawing/2014/main" id="{3764DB41-2C6B-452C-A425-3C867095A4CA}"/>
              </a:ext>
            </a:extLst>
          </p:cNvPr>
          <p:cNvSpPr txBox="1"/>
          <p:nvPr/>
        </p:nvSpPr>
        <p:spPr>
          <a:xfrm>
            <a:off x="8439150" y="1787348"/>
            <a:ext cx="1905000" cy="1200329"/>
          </a:xfrm>
          <a:prstGeom prst="rect">
            <a:avLst/>
          </a:prstGeom>
          <a:noFill/>
          <a:ln w="38100">
            <a:solidFill>
              <a:srgbClr val="0070C0"/>
            </a:solidFill>
          </a:ln>
        </p:spPr>
        <p:txBody>
          <a:bodyPr wrap="square" rtlCol="0">
            <a:spAutoFit/>
          </a:bodyPr>
          <a:lstStyle/>
          <a:p>
            <a:r>
              <a:rPr lang="en-US" b="1" dirty="0">
                <a:solidFill>
                  <a:srgbClr val="0070C0"/>
                </a:solidFill>
              </a:rPr>
              <a:t>No substitute certification permitted by building codes</a:t>
            </a:r>
          </a:p>
        </p:txBody>
      </p:sp>
      <p:sp>
        <p:nvSpPr>
          <p:cNvPr id="3" name="Rectangle 2">
            <a:extLst>
              <a:ext uri="{FF2B5EF4-FFF2-40B4-BE49-F238E27FC236}">
                <a16:creationId xmlns:a16="http://schemas.microsoft.com/office/drawing/2014/main" id="{6BF5FA34-0B2C-46FA-8FDB-09F2B2C8CB4B}"/>
              </a:ext>
            </a:extLst>
          </p:cNvPr>
          <p:cNvSpPr/>
          <p:nvPr/>
        </p:nvSpPr>
        <p:spPr>
          <a:xfrm>
            <a:off x="3443059" y="1920875"/>
            <a:ext cx="2828590" cy="2667000"/>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08116280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8025FD8-78E7-47A7-AEC3-271094F55676}"/>
              </a:ext>
            </a:extLst>
          </p:cNvPr>
          <p:cNvSpPr>
            <a:spLocks noGrp="1"/>
          </p:cNvSpPr>
          <p:nvPr>
            <p:ph type="title"/>
          </p:nvPr>
        </p:nvSpPr>
        <p:spPr>
          <a:xfrm>
            <a:off x="746760" y="53350"/>
            <a:ext cx="10515600" cy="1325563"/>
          </a:xfrm>
        </p:spPr>
        <p:txBody>
          <a:bodyPr/>
          <a:lstStyle/>
          <a:p>
            <a:r>
              <a:rPr lang="en-US" dirty="0"/>
              <a:t>Remedial Issues: Concerted Refusal to Deal</a:t>
            </a:r>
          </a:p>
        </p:txBody>
      </p:sp>
      <p:sp>
        <p:nvSpPr>
          <p:cNvPr id="3" name="Content Placeholder 2">
            <a:extLst>
              <a:ext uri="{FF2B5EF4-FFF2-40B4-BE49-F238E27FC236}">
                <a16:creationId xmlns:a16="http://schemas.microsoft.com/office/drawing/2014/main" id="{C74CE638-01A7-450F-9513-5F8810F8467F}"/>
              </a:ext>
            </a:extLst>
          </p:cNvPr>
          <p:cNvSpPr>
            <a:spLocks noGrp="1"/>
          </p:cNvSpPr>
          <p:nvPr>
            <p:ph idx="1"/>
          </p:nvPr>
        </p:nvSpPr>
        <p:spPr>
          <a:xfrm>
            <a:off x="838200" y="1290320"/>
            <a:ext cx="10515600" cy="5514330"/>
          </a:xfrm>
        </p:spPr>
        <p:txBody>
          <a:bodyPr>
            <a:normAutofit fontScale="77500" lnSpcReduction="20000"/>
          </a:bodyPr>
          <a:lstStyle/>
          <a:p>
            <a:pPr>
              <a:lnSpc>
                <a:spcPct val="120000"/>
              </a:lnSpc>
            </a:pPr>
            <a:r>
              <a:rPr lang="en-US" dirty="0"/>
              <a:t>Typical remedy is to prohibit refusal to deal, not enjoin association </a:t>
            </a:r>
          </a:p>
          <a:p>
            <a:pPr lvl="1">
              <a:lnSpc>
                <a:spcPct val="120000"/>
              </a:lnSpc>
            </a:pPr>
            <a:r>
              <a:rPr lang="en-US" dirty="0"/>
              <a:t>Association is often efficient (recall St. Louis </a:t>
            </a:r>
            <a:r>
              <a:rPr lang="en-US" i="1" dirty="0"/>
              <a:t>Terminal Rail Assoc</a:t>
            </a:r>
            <a:r>
              <a:rPr lang="en-US" dirty="0"/>
              <a:t>)</a:t>
            </a:r>
          </a:p>
          <a:p>
            <a:pPr lvl="1">
              <a:lnSpc>
                <a:spcPct val="120000"/>
              </a:lnSpc>
            </a:pPr>
            <a:r>
              <a:rPr lang="en-US" dirty="0"/>
              <a:t>Competition problem can be solved by providing victim with membership in JV or equal access </a:t>
            </a:r>
          </a:p>
          <a:p>
            <a:pPr>
              <a:lnSpc>
                <a:spcPct val="120000"/>
              </a:lnSpc>
            </a:pPr>
            <a:r>
              <a:rPr lang="en-US" i="1" dirty="0">
                <a:solidFill>
                  <a:srgbClr val="C00000"/>
                </a:solidFill>
              </a:rPr>
              <a:t>What is the appropriate access fee ?  Same as paid by the Members?</a:t>
            </a:r>
          </a:p>
          <a:p>
            <a:pPr lvl="1">
              <a:lnSpc>
                <a:spcPct val="120000"/>
              </a:lnSpc>
            </a:pPr>
            <a:r>
              <a:rPr lang="en-US" dirty="0"/>
              <a:t>What if there was a cost to creating the JV?  </a:t>
            </a:r>
            <a:br>
              <a:rPr lang="en-US" dirty="0"/>
            </a:br>
            <a:r>
              <a:rPr lang="en-US" i="1" dirty="0"/>
              <a:t>Should non-member compensate members for those costs?</a:t>
            </a:r>
          </a:p>
          <a:p>
            <a:pPr lvl="1">
              <a:lnSpc>
                <a:spcPct val="120000"/>
              </a:lnSpc>
            </a:pPr>
            <a:r>
              <a:rPr lang="en-US" dirty="0"/>
              <a:t>What is there was a risk that the JV would fail, and originators would suffer a loss in sunk costs? </a:t>
            </a:r>
            <a:r>
              <a:rPr lang="en-US" i="1" dirty="0"/>
              <a:t>Must non-member compensate members for those risks? </a:t>
            </a:r>
          </a:p>
          <a:p>
            <a:pPr lvl="1">
              <a:lnSpc>
                <a:spcPct val="120000"/>
              </a:lnSpc>
            </a:pPr>
            <a:r>
              <a:rPr lang="en-US" i="1" dirty="0">
                <a:solidFill>
                  <a:srgbClr val="C00000"/>
                </a:solidFill>
              </a:rPr>
              <a:t>If a non-member can obtain equal access without such compensation, would creation of such JVs be deterred? </a:t>
            </a:r>
            <a:r>
              <a:rPr lang="en-US" dirty="0"/>
              <a:t>	</a:t>
            </a:r>
          </a:p>
          <a:p>
            <a:pPr>
              <a:lnSpc>
                <a:spcPct val="120000"/>
              </a:lnSpc>
            </a:pPr>
            <a:r>
              <a:rPr lang="en-US" dirty="0"/>
              <a:t>Other questions</a:t>
            </a:r>
          </a:p>
          <a:p>
            <a:pPr lvl="1">
              <a:lnSpc>
                <a:spcPct val="120000"/>
              </a:lnSpc>
            </a:pPr>
            <a:r>
              <a:rPr lang="en-US" dirty="0"/>
              <a:t>Can the JV defend exclusion on the grounds that additional members would reduce its efficiency?</a:t>
            </a:r>
          </a:p>
          <a:p>
            <a:pPr lvl="1">
              <a:lnSpc>
                <a:spcPct val="120000"/>
              </a:lnSpc>
            </a:pPr>
            <a:r>
              <a:rPr lang="en-US" dirty="0"/>
              <a:t>Can the JV argue that the initial members contributed to success of venture, but the alleged victim would not contribute in the same way, if at all?  Should this affect the access fee?	</a:t>
            </a:r>
          </a:p>
        </p:txBody>
      </p:sp>
      <p:sp>
        <p:nvSpPr>
          <p:cNvPr id="4" name="Slide Number Placeholder 3">
            <a:extLst>
              <a:ext uri="{FF2B5EF4-FFF2-40B4-BE49-F238E27FC236}">
                <a16:creationId xmlns:a16="http://schemas.microsoft.com/office/drawing/2014/main" id="{F7668252-8E87-4F85-AD0E-96EA15F92931}"/>
              </a:ext>
            </a:extLst>
          </p:cNvPr>
          <p:cNvSpPr>
            <a:spLocks noGrp="1"/>
          </p:cNvSpPr>
          <p:nvPr>
            <p:ph type="sldNum" sz="quarter" idx="12"/>
          </p:nvPr>
        </p:nvSpPr>
        <p:spPr/>
        <p:txBody>
          <a:bodyPr/>
          <a:lstStyle/>
          <a:p>
            <a:fld id="{E4CB39CE-7E8E-4D5E-BDD0-B7914CC3C743}" type="slidenum">
              <a:rPr lang="en-US" smtClean="0"/>
              <a:t>12</a:t>
            </a:fld>
            <a:endParaRPr lang="en-US"/>
          </a:p>
        </p:txBody>
      </p:sp>
    </p:spTree>
    <p:extLst>
      <p:ext uri="{BB962C8B-B14F-4D97-AF65-F5344CB8AC3E}">
        <p14:creationId xmlns:p14="http://schemas.microsoft.com/office/powerpoint/2010/main" val="186679415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The Limits of the Per Se Analysis:</a:t>
            </a:r>
            <a:br>
              <a:rPr lang="en-US" i="1" dirty="0"/>
            </a:br>
            <a:r>
              <a:rPr lang="en-US" i="1" dirty="0"/>
              <a:t>Northwest Wholesale Stationers </a:t>
            </a:r>
            <a:r>
              <a:rPr lang="en-US" dirty="0"/>
              <a:t>(1985) </a:t>
            </a:r>
            <a:r>
              <a:rPr lang="en-US" sz="2000" i="1" dirty="0">
                <a:solidFill>
                  <a:srgbClr val="00B0F0"/>
                </a:solidFill>
              </a:rPr>
              <a:t>(pp. 615-17)</a:t>
            </a:r>
            <a:endParaRPr lang="en-US" i="1" dirty="0">
              <a:solidFill>
                <a:srgbClr val="00B0F0"/>
              </a:solidFill>
            </a:endParaRPr>
          </a:p>
        </p:txBody>
      </p:sp>
      <p:sp>
        <p:nvSpPr>
          <p:cNvPr id="3" name="Content Placeholder 2"/>
          <p:cNvSpPr>
            <a:spLocks noGrp="1"/>
          </p:cNvSpPr>
          <p:nvPr>
            <p:ph idx="1"/>
          </p:nvPr>
        </p:nvSpPr>
        <p:spPr>
          <a:xfrm>
            <a:off x="838200" y="1825625"/>
            <a:ext cx="10515600" cy="4790932"/>
          </a:xfrm>
        </p:spPr>
        <p:txBody>
          <a:bodyPr>
            <a:normAutofit fontScale="85000" lnSpcReduction="20000"/>
          </a:bodyPr>
          <a:lstStyle/>
          <a:p>
            <a:r>
              <a:rPr lang="en-US" dirty="0"/>
              <a:t>Facts</a:t>
            </a:r>
          </a:p>
          <a:p>
            <a:pPr lvl="1"/>
            <a:r>
              <a:rPr lang="en-US" dirty="0"/>
              <a:t>NWS (defendant) was an association of wholesale suppliers of office supplies</a:t>
            </a:r>
          </a:p>
          <a:p>
            <a:pPr lvl="1"/>
            <a:r>
              <a:rPr lang="en-US" dirty="0"/>
              <a:t>Pacific was a large firm that was both a retailer and wholesaler.</a:t>
            </a:r>
          </a:p>
          <a:p>
            <a:pPr lvl="1"/>
            <a:r>
              <a:rPr lang="en-US" dirty="0"/>
              <a:t>Pacific membership in NWS was terminated when Pacific ownership changed</a:t>
            </a:r>
          </a:p>
          <a:p>
            <a:pPr lvl="1"/>
            <a:r>
              <a:rPr lang="en-US" dirty="0"/>
              <a:t>Loss of membership meant Pacific ineligible for member rebates (but could continue to purchase at wholesale)</a:t>
            </a:r>
          </a:p>
          <a:p>
            <a:r>
              <a:rPr lang="en-US" dirty="0"/>
              <a:t>Allegation: Per se illegal exclusionary group boycott based on failure to give Pacific due process before termination</a:t>
            </a:r>
          </a:p>
          <a:p>
            <a:r>
              <a:rPr lang="en-US" dirty="0"/>
              <a:t>Outcome</a:t>
            </a:r>
          </a:p>
          <a:p>
            <a:pPr lvl="1"/>
            <a:r>
              <a:rPr lang="en-US" dirty="0"/>
              <a:t>District court awards NWS summary judgment (on very sparce discovery record) </a:t>
            </a:r>
          </a:p>
          <a:p>
            <a:pPr lvl="1"/>
            <a:r>
              <a:rPr lang="en-US" dirty="0"/>
              <a:t>9th Cir. reversed </a:t>
            </a:r>
          </a:p>
          <a:p>
            <a:pPr lvl="1"/>
            <a:r>
              <a:rPr lang="en-US" dirty="0"/>
              <a:t>Supreme Ct: Per se rule rejected – adopt </a:t>
            </a:r>
            <a:r>
              <a:rPr lang="en-US" dirty="0" err="1"/>
              <a:t>ROR</a:t>
            </a:r>
            <a:endParaRPr lang="en-US" dirty="0"/>
          </a:p>
          <a:p>
            <a:pPr lvl="2"/>
            <a:r>
              <a:rPr lang="en-US" sz="2600" i="1" dirty="0">
                <a:solidFill>
                  <a:srgbClr val="C00000"/>
                </a:solidFill>
              </a:rPr>
              <a:t>Associations need membership rules so should evaluate on the basis </a:t>
            </a:r>
            <a:br>
              <a:rPr lang="en-US" sz="2600" i="1" dirty="0">
                <a:solidFill>
                  <a:srgbClr val="C00000"/>
                </a:solidFill>
              </a:rPr>
            </a:br>
            <a:r>
              <a:rPr lang="en-US" sz="2600" i="1" dirty="0">
                <a:solidFill>
                  <a:srgbClr val="C00000"/>
                </a:solidFill>
              </a:rPr>
              <a:t>of impact on competition, not due process</a:t>
            </a:r>
          </a:p>
          <a:p>
            <a:r>
              <a:rPr lang="en-US" dirty="0"/>
              <a:t>Opinion has a useful review of the applicability of the per se rule to exclusionary group boycotts</a:t>
            </a:r>
          </a:p>
          <a:p>
            <a:pPr marL="0" indent="0">
              <a:buNone/>
            </a:pPr>
            <a:endParaRPr lang="en-US" dirty="0"/>
          </a:p>
          <a:p>
            <a:pPr marL="457200" lvl="1" indent="0">
              <a:buNone/>
            </a:pPr>
            <a:endParaRPr lang="en-US" dirty="0"/>
          </a:p>
        </p:txBody>
      </p:sp>
      <p:sp>
        <p:nvSpPr>
          <p:cNvPr id="4" name="Slide Number Placeholder 3"/>
          <p:cNvSpPr>
            <a:spLocks noGrp="1"/>
          </p:cNvSpPr>
          <p:nvPr>
            <p:ph type="sldNum" sz="quarter" idx="12"/>
          </p:nvPr>
        </p:nvSpPr>
        <p:spPr/>
        <p:txBody>
          <a:bodyPr/>
          <a:lstStyle/>
          <a:p>
            <a:fld id="{E4CB39CE-7E8E-4D5E-BDD0-B7914CC3C743}" type="slidenum">
              <a:rPr lang="en-US" smtClean="0"/>
              <a:t>13</a:t>
            </a:fld>
            <a:endParaRPr lang="en-US"/>
          </a:p>
        </p:txBody>
      </p:sp>
    </p:spTree>
    <p:extLst>
      <p:ext uri="{BB962C8B-B14F-4D97-AF65-F5344CB8AC3E}">
        <p14:creationId xmlns:p14="http://schemas.microsoft.com/office/powerpoint/2010/main" val="95506722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Slide Number Placeholder 5"/>
          <p:cNvSpPr>
            <a:spLocks noGrp="1"/>
          </p:cNvSpPr>
          <p:nvPr>
            <p:ph type="sldNum" sz="quarter" idx="12"/>
          </p:nvPr>
        </p:nvSpPr>
        <p:spPr/>
        <p:txBody>
          <a:bodyPr/>
          <a:lstStyle/>
          <a:p>
            <a:fld id="{99DE100D-7EC3-4A9D-8540-0B8087D517DF}" type="slidenum">
              <a:rPr lang="en-US"/>
              <a:pPr/>
              <a:t>14</a:t>
            </a:fld>
            <a:endParaRPr lang="en-US" dirty="0"/>
          </a:p>
        </p:txBody>
      </p:sp>
      <p:sp>
        <p:nvSpPr>
          <p:cNvPr id="76802" name="Rectangle 2"/>
          <p:cNvSpPr>
            <a:spLocks noGrp="1" noChangeArrowheads="1"/>
          </p:cNvSpPr>
          <p:nvPr>
            <p:ph type="title"/>
          </p:nvPr>
        </p:nvSpPr>
        <p:spPr>
          <a:xfrm>
            <a:off x="771529" y="250058"/>
            <a:ext cx="8810621" cy="1143000"/>
          </a:xfrm>
        </p:spPr>
        <p:txBody>
          <a:bodyPr>
            <a:normAutofit/>
          </a:bodyPr>
          <a:lstStyle/>
          <a:p>
            <a:pPr>
              <a:lnSpc>
                <a:spcPct val="95000"/>
              </a:lnSpc>
            </a:pPr>
            <a:r>
              <a:rPr lang="en-US" i="1" dirty="0">
                <a:latin typeface="Times New Roman" pitchFamily="18" charset="0"/>
                <a:cs typeface="Times New Roman" pitchFamily="18" charset="0"/>
              </a:rPr>
              <a:t>Northwest Wholesale Stationers</a:t>
            </a:r>
            <a:r>
              <a:rPr lang="en-US" dirty="0">
                <a:latin typeface="Times New Roman" pitchFamily="18" charset="0"/>
                <a:cs typeface="Times New Roman" pitchFamily="18" charset="0"/>
              </a:rPr>
              <a:t>: Bubble Diagram</a:t>
            </a:r>
            <a:endParaRPr lang="en-US" sz="2800" dirty="0">
              <a:latin typeface="Times New Roman" pitchFamily="18" charset="0"/>
              <a:cs typeface="Times New Roman" pitchFamily="18" charset="0"/>
            </a:endParaRPr>
          </a:p>
        </p:txBody>
      </p:sp>
      <p:sp>
        <p:nvSpPr>
          <p:cNvPr id="76803" name="AutoShape 3" descr="Blue tissue paper"/>
          <p:cNvSpPr>
            <a:spLocks noChangeArrowheads="1"/>
          </p:cNvSpPr>
          <p:nvPr/>
        </p:nvSpPr>
        <p:spPr bwMode="auto">
          <a:xfrm>
            <a:off x="3718613" y="2312353"/>
            <a:ext cx="2063426" cy="408623"/>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spAutoFit/>
          </a:bodyPr>
          <a:lstStyle/>
          <a:p>
            <a:pPr algn="ctr">
              <a:spcBef>
                <a:spcPct val="0"/>
              </a:spcBef>
            </a:pPr>
            <a:r>
              <a:rPr lang="en-US" dirty="0">
                <a:latin typeface="Arial Black" pitchFamily="34" charset="0"/>
              </a:rPr>
              <a:t>NWS members</a:t>
            </a:r>
          </a:p>
        </p:txBody>
      </p:sp>
      <p:sp>
        <p:nvSpPr>
          <p:cNvPr id="76804" name="AutoShape 4" descr="Blue tissue paper"/>
          <p:cNvSpPr>
            <a:spLocks noChangeArrowheads="1"/>
          </p:cNvSpPr>
          <p:nvPr/>
        </p:nvSpPr>
        <p:spPr bwMode="auto">
          <a:xfrm>
            <a:off x="6960687" y="3706755"/>
            <a:ext cx="1342043" cy="762000"/>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lstStyle/>
          <a:p>
            <a:pPr algn="ctr">
              <a:spcBef>
                <a:spcPct val="0"/>
              </a:spcBef>
            </a:pPr>
            <a:r>
              <a:rPr lang="en-US" dirty="0">
                <a:latin typeface="Arial Black" pitchFamily="34" charset="0"/>
              </a:rPr>
              <a:t>Pacific</a:t>
            </a:r>
          </a:p>
        </p:txBody>
      </p:sp>
      <p:sp>
        <p:nvSpPr>
          <p:cNvPr id="76805" name="AutoShape 5" descr="Blue tissue paper"/>
          <p:cNvSpPr>
            <a:spLocks noChangeArrowheads="1"/>
          </p:cNvSpPr>
          <p:nvPr/>
        </p:nvSpPr>
        <p:spPr bwMode="auto">
          <a:xfrm>
            <a:off x="3702402" y="3696335"/>
            <a:ext cx="2514600" cy="762000"/>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lstStyle/>
          <a:p>
            <a:pPr algn="ctr">
              <a:spcBef>
                <a:spcPct val="0"/>
              </a:spcBef>
            </a:pPr>
            <a:r>
              <a:rPr lang="en-US" dirty="0">
                <a:latin typeface="Arial Black" pitchFamily="34" charset="0"/>
              </a:rPr>
              <a:t>NWS members</a:t>
            </a:r>
          </a:p>
        </p:txBody>
      </p:sp>
      <p:sp>
        <p:nvSpPr>
          <p:cNvPr id="76806" name="Line 6"/>
          <p:cNvSpPr>
            <a:spLocks noChangeShapeType="1"/>
          </p:cNvSpPr>
          <p:nvPr/>
        </p:nvSpPr>
        <p:spPr bwMode="auto">
          <a:xfrm flipH="1" flipV="1">
            <a:off x="4740720" y="4473575"/>
            <a:ext cx="846707" cy="830580"/>
          </a:xfrm>
          <a:prstGeom prst="line">
            <a:avLst/>
          </a:prstGeom>
          <a:noFill/>
          <a:ln w="38100">
            <a:solidFill>
              <a:srgbClr val="339933"/>
            </a:solidFill>
            <a:round/>
            <a:headEnd type="triangle" w="med" len="med"/>
            <a:tailEnd/>
          </a:ln>
          <a:effectLst/>
        </p:spPr>
        <p:txBody>
          <a:bodyPr wrap="none" anchor="ctr"/>
          <a:lstStyle/>
          <a:p>
            <a:endParaRPr lang="en-US"/>
          </a:p>
        </p:txBody>
      </p:sp>
      <p:sp>
        <p:nvSpPr>
          <p:cNvPr id="76807" name="Line 7"/>
          <p:cNvSpPr>
            <a:spLocks noChangeShapeType="1"/>
          </p:cNvSpPr>
          <p:nvPr/>
        </p:nvSpPr>
        <p:spPr bwMode="auto">
          <a:xfrm>
            <a:off x="5998494" y="2957195"/>
            <a:ext cx="1199172" cy="609600"/>
          </a:xfrm>
          <a:prstGeom prst="line">
            <a:avLst/>
          </a:prstGeom>
          <a:noFill/>
          <a:ln w="38100">
            <a:solidFill>
              <a:srgbClr val="FF0000"/>
            </a:solidFill>
            <a:prstDash val="dash"/>
            <a:round/>
            <a:headEnd/>
            <a:tailEnd type="triangle" w="med" len="med"/>
          </a:ln>
          <a:effectLst/>
        </p:spPr>
        <p:txBody>
          <a:bodyPr wrap="none" anchor="ctr"/>
          <a:lstStyle/>
          <a:p>
            <a:endParaRPr lang="en-US"/>
          </a:p>
        </p:txBody>
      </p:sp>
      <p:sp>
        <p:nvSpPr>
          <p:cNvPr id="76808" name="AutoShape 8" descr="Blue tissue paper"/>
          <p:cNvSpPr>
            <a:spLocks noChangeArrowheads="1"/>
          </p:cNvSpPr>
          <p:nvPr/>
        </p:nvSpPr>
        <p:spPr bwMode="auto">
          <a:xfrm>
            <a:off x="4724400" y="5502275"/>
            <a:ext cx="2514600" cy="762000"/>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lstStyle/>
          <a:p>
            <a:pPr algn="ctr">
              <a:spcBef>
                <a:spcPct val="0"/>
              </a:spcBef>
            </a:pPr>
            <a:r>
              <a:rPr lang="en-US" dirty="0">
                <a:latin typeface="Arial Black" pitchFamily="34" charset="0"/>
              </a:rPr>
              <a:t>Consumers</a:t>
            </a:r>
          </a:p>
        </p:txBody>
      </p:sp>
      <p:sp>
        <p:nvSpPr>
          <p:cNvPr id="76809" name="Line 9"/>
          <p:cNvSpPr>
            <a:spLocks noChangeShapeType="1"/>
          </p:cNvSpPr>
          <p:nvPr/>
        </p:nvSpPr>
        <p:spPr bwMode="auto">
          <a:xfrm flipH="1">
            <a:off x="4724400" y="2835275"/>
            <a:ext cx="0" cy="762000"/>
          </a:xfrm>
          <a:prstGeom prst="line">
            <a:avLst/>
          </a:prstGeom>
          <a:noFill/>
          <a:ln w="38100">
            <a:solidFill>
              <a:srgbClr val="339933"/>
            </a:solidFill>
            <a:round/>
            <a:headEnd/>
            <a:tailEnd type="triangle" w="med" len="med"/>
          </a:ln>
          <a:effectLst/>
        </p:spPr>
        <p:txBody>
          <a:bodyPr wrap="none" anchor="ctr"/>
          <a:lstStyle/>
          <a:p>
            <a:endParaRPr lang="en-US"/>
          </a:p>
        </p:txBody>
      </p:sp>
      <p:sp>
        <p:nvSpPr>
          <p:cNvPr id="76813" name="Text Box 13"/>
          <p:cNvSpPr txBox="1">
            <a:spLocks noChangeArrowheads="1"/>
          </p:cNvSpPr>
          <p:nvPr/>
        </p:nvSpPr>
        <p:spPr bwMode="auto">
          <a:xfrm>
            <a:off x="1882988" y="2923887"/>
            <a:ext cx="1471466" cy="338554"/>
          </a:xfrm>
          <a:prstGeom prst="rect">
            <a:avLst/>
          </a:prstGeom>
          <a:noFill/>
          <a:ln w="9525">
            <a:noFill/>
            <a:miter lim="800000"/>
            <a:headEnd/>
            <a:tailEnd/>
          </a:ln>
          <a:effectLst/>
        </p:spPr>
        <p:txBody>
          <a:bodyPr wrap="square">
            <a:spAutoFit/>
          </a:bodyPr>
          <a:lstStyle/>
          <a:p>
            <a:pPr>
              <a:spcBef>
                <a:spcPct val="10000"/>
              </a:spcBef>
            </a:pPr>
            <a:r>
              <a:rPr lang="en-US" sz="1600" b="1" dirty="0">
                <a:latin typeface="Arial" charset="0"/>
              </a:rPr>
              <a:t>Wholesale</a:t>
            </a:r>
            <a:endParaRPr lang="en-US" sz="1600" dirty="0"/>
          </a:p>
        </p:txBody>
      </p:sp>
      <p:sp>
        <p:nvSpPr>
          <p:cNvPr id="76814" name="Text Box 14"/>
          <p:cNvSpPr txBox="1">
            <a:spLocks noChangeArrowheads="1"/>
          </p:cNvSpPr>
          <p:nvPr/>
        </p:nvSpPr>
        <p:spPr bwMode="auto">
          <a:xfrm>
            <a:off x="2057400" y="4999457"/>
            <a:ext cx="744114" cy="338554"/>
          </a:xfrm>
          <a:prstGeom prst="rect">
            <a:avLst/>
          </a:prstGeom>
          <a:noFill/>
          <a:ln w="9525">
            <a:noFill/>
            <a:miter lim="800000"/>
            <a:headEnd/>
            <a:tailEnd/>
          </a:ln>
          <a:effectLst/>
        </p:spPr>
        <p:txBody>
          <a:bodyPr wrap="none">
            <a:spAutoFit/>
          </a:bodyPr>
          <a:lstStyle/>
          <a:p>
            <a:pPr>
              <a:spcBef>
                <a:spcPct val="10000"/>
              </a:spcBef>
            </a:pPr>
            <a:r>
              <a:rPr lang="en-US" sz="1600" b="1" dirty="0">
                <a:latin typeface="Arial" charset="0"/>
              </a:rPr>
              <a:t>Retail</a:t>
            </a:r>
            <a:endParaRPr lang="en-US" sz="1600" dirty="0"/>
          </a:p>
        </p:txBody>
      </p:sp>
      <p:sp>
        <p:nvSpPr>
          <p:cNvPr id="19" name="Line 12"/>
          <p:cNvSpPr>
            <a:spLocks noChangeShapeType="1"/>
          </p:cNvSpPr>
          <p:nvPr/>
        </p:nvSpPr>
        <p:spPr bwMode="auto">
          <a:xfrm flipH="1">
            <a:off x="6400800" y="4511675"/>
            <a:ext cx="914400" cy="792480"/>
          </a:xfrm>
          <a:prstGeom prst="line">
            <a:avLst/>
          </a:prstGeom>
          <a:ln w="38100">
            <a:solidFill>
              <a:srgbClr val="FF0000"/>
            </a:solidFill>
            <a:headEnd/>
            <a:tailEnd type="triangle" w="med" len="med"/>
          </a:ln>
        </p:spPr>
        <p:style>
          <a:lnRef idx="1">
            <a:schemeClr val="accent2"/>
          </a:lnRef>
          <a:fillRef idx="0">
            <a:schemeClr val="accent2"/>
          </a:fillRef>
          <a:effectRef idx="0">
            <a:schemeClr val="accent2"/>
          </a:effectRef>
          <a:fontRef idx="minor">
            <a:schemeClr val="tx1"/>
          </a:fontRef>
        </p:style>
        <p:txBody>
          <a:bodyPr wrap="none" anchor="ctr"/>
          <a:lstStyle/>
          <a:p>
            <a:endParaRPr lang="en-US" dirty="0">
              <a:ln w="18000">
                <a:solidFill>
                  <a:schemeClr val="accent2">
                    <a:satMod val="140000"/>
                  </a:schemeClr>
                </a:solidFill>
                <a:prstDash val="solid"/>
                <a:miter lim="800000"/>
              </a:ln>
              <a:solidFill>
                <a:srgbClr val="FF3300"/>
              </a:solidFill>
              <a:effectLst>
                <a:outerShdw blurRad="25500" dist="23000" dir="7020000" algn="tl">
                  <a:srgbClr val="000000">
                    <a:alpha val="50000"/>
                  </a:srgbClr>
                </a:outerShdw>
              </a:effectLst>
            </a:endParaRPr>
          </a:p>
        </p:txBody>
      </p:sp>
      <p:sp>
        <p:nvSpPr>
          <p:cNvPr id="24" name="TextBox 23">
            <a:extLst>
              <a:ext uri="{FF2B5EF4-FFF2-40B4-BE49-F238E27FC236}">
                <a16:creationId xmlns:a16="http://schemas.microsoft.com/office/drawing/2014/main" id="{3764DB41-2C6B-452C-A425-3C867095A4CA}"/>
              </a:ext>
            </a:extLst>
          </p:cNvPr>
          <p:cNvSpPr txBox="1"/>
          <p:nvPr/>
        </p:nvSpPr>
        <p:spPr>
          <a:xfrm>
            <a:off x="8862009" y="1548598"/>
            <a:ext cx="2903271" cy="5078313"/>
          </a:xfrm>
          <a:prstGeom prst="rect">
            <a:avLst/>
          </a:prstGeom>
          <a:solidFill>
            <a:srgbClr val="FFFF00"/>
          </a:solidFill>
          <a:ln w="38100">
            <a:solidFill>
              <a:srgbClr val="0070C0"/>
            </a:solidFill>
          </a:ln>
        </p:spPr>
        <p:txBody>
          <a:bodyPr wrap="square" rtlCol="0">
            <a:spAutoFit/>
          </a:bodyPr>
          <a:lstStyle/>
          <a:p>
            <a:r>
              <a:rPr lang="en-US" b="1" dirty="0">
                <a:solidFill>
                  <a:srgbClr val="0070C0"/>
                </a:solidFill>
              </a:rPr>
              <a:t> </a:t>
            </a:r>
          </a:p>
          <a:p>
            <a:r>
              <a:rPr lang="en-US" b="1" u="sng" dirty="0">
                <a:solidFill>
                  <a:srgbClr val="0070C0"/>
                </a:solidFill>
              </a:rPr>
              <a:t>A very weak case</a:t>
            </a:r>
            <a:r>
              <a:rPr lang="en-US" b="1" dirty="0">
                <a:solidFill>
                  <a:srgbClr val="0070C0"/>
                </a:solidFill>
              </a:rPr>
              <a:t>.</a:t>
            </a:r>
          </a:p>
          <a:p>
            <a:endParaRPr lang="en-US" b="1" dirty="0">
              <a:solidFill>
                <a:srgbClr val="0070C0"/>
              </a:solidFill>
            </a:endParaRPr>
          </a:p>
          <a:p>
            <a:r>
              <a:rPr lang="en-US" b="1" dirty="0">
                <a:solidFill>
                  <a:srgbClr val="0070C0"/>
                </a:solidFill>
              </a:rPr>
              <a:t>Pacific was a very large player and even had it own wholesale arm.</a:t>
            </a:r>
          </a:p>
          <a:p>
            <a:endParaRPr lang="en-US" b="1" dirty="0">
              <a:solidFill>
                <a:srgbClr val="0070C0"/>
              </a:solidFill>
            </a:endParaRPr>
          </a:p>
          <a:p>
            <a:r>
              <a:rPr lang="en-US" b="1" dirty="0">
                <a:solidFill>
                  <a:srgbClr val="0070C0"/>
                </a:solidFill>
              </a:rPr>
              <a:t>Loss of $10,000 in rebates amounted to a trivial cost increase for Pacific, which had total sales of $7.6 million (retail plus wholesale).   </a:t>
            </a:r>
          </a:p>
          <a:p>
            <a:endParaRPr lang="en-US" b="1" dirty="0">
              <a:solidFill>
                <a:srgbClr val="0070C0"/>
              </a:solidFill>
            </a:endParaRPr>
          </a:p>
          <a:p>
            <a:r>
              <a:rPr lang="en-US" b="1" dirty="0">
                <a:solidFill>
                  <a:srgbClr val="0070C0"/>
                </a:solidFill>
              </a:rPr>
              <a:t>Footnote in case suggested that NWS was attempting to punish Pacific for entering wholesale market.</a:t>
            </a:r>
          </a:p>
        </p:txBody>
      </p:sp>
      <p:sp>
        <p:nvSpPr>
          <p:cNvPr id="2" name="AutoShape 3" descr="Blue tissue paper">
            <a:extLst>
              <a:ext uri="{FF2B5EF4-FFF2-40B4-BE49-F238E27FC236}">
                <a16:creationId xmlns:a16="http://schemas.microsoft.com/office/drawing/2014/main" id="{307C1084-D234-4E8F-8074-4AEA9D9109FF}"/>
              </a:ext>
            </a:extLst>
          </p:cNvPr>
          <p:cNvSpPr>
            <a:spLocks noChangeArrowheads="1"/>
          </p:cNvSpPr>
          <p:nvPr/>
        </p:nvSpPr>
        <p:spPr bwMode="auto">
          <a:xfrm>
            <a:off x="7018278" y="2273420"/>
            <a:ext cx="1083268" cy="408623"/>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spAutoFit/>
          </a:bodyPr>
          <a:lstStyle/>
          <a:p>
            <a:pPr algn="ctr">
              <a:spcBef>
                <a:spcPct val="0"/>
              </a:spcBef>
            </a:pPr>
            <a:r>
              <a:rPr lang="en-US" dirty="0">
                <a:latin typeface="Arial Black" pitchFamily="34" charset="0"/>
              </a:rPr>
              <a:t>Pacific</a:t>
            </a:r>
          </a:p>
        </p:txBody>
      </p:sp>
      <p:sp>
        <p:nvSpPr>
          <p:cNvPr id="4" name="Line 9">
            <a:extLst>
              <a:ext uri="{FF2B5EF4-FFF2-40B4-BE49-F238E27FC236}">
                <a16:creationId xmlns:a16="http://schemas.microsoft.com/office/drawing/2014/main" id="{51C5F130-777D-44F0-BDAC-C6FA2A60C76C}"/>
              </a:ext>
            </a:extLst>
          </p:cNvPr>
          <p:cNvSpPr>
            <a:spLocks noChangeShapeType="1"/>
          </p:cNvSpPr>
          <p:nvPr/>
        </p:nvSpPr>
        <p:spPr bwMode="auto">
          <a:xfrm flipH="1">
            <a:off x="7545742" y="2874208"/>
            <a:ext cx="0" cy="762000"/>
          </a:xfrm>
          <a:prstGeom prst="line">
            <a:avLst/>
          </a:prstGeom>
          <a:noFill/>
          <a:ln w="38100">
            <a:solidFill>
              <a:srgbClr val="339933"/>
            </a:solidFill>
            <a:round/>
            <a:headEnd/>
            <a:tailEnd type="triangle" w="med" len="med"/>
          </a:ln>
          <a:effectLst/>
        </p:spPr>
        <p:txBody>
          <a:bodyPr wrap="none" anchor="ctr"/>
          <a:lstStyle/>
          <a:p>
            <a:endParaRPr lang="en-US"/>
          </a:p>
        </p:txBody>
      </p:sp>
      <p:sp>
        <p:nvSpPr>
          <p:cNvPr id="5" name="Rectangle 4">
            <a:extLst>
              <a:ext uri="{FF2B5EF4-FFF2-40B4-BE49-F238E27FC236}">
                <a16:creationId xmlns:a16="http://schemas.microsoft.com/office/drawing/2014/main" id="{8024AAAA-1660-4A3D-9BB4-6E7CB3D4FE50}"/>
              </a:ext>
            </a:extLst>
          </p:cNvPr>
          <p:cNvSpPr/>
          <p:nvPr/>
        </p:nvSpPr>
        <p:spPr>
          <a:xfrm>
            <a:off x="3443059" y="1920875"/>
            <a:ext cx="2828590" cy="2667000"/>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en-US"/>
          </a:p>
        </p:txBody>
      </p:sp>
      <p:sp>
        <p:nvSpPr>
          <p:cNvPr id="6" name="Rectangle 5">
            <a:extLst>
              <a:ext uri="{FF2B5EF4-FFF2-40B4-BE49-F238E27FC236}">
                <a16:creationId xmlns:a16="http://schemas.microsoft.com/office/drawing/2014/main" id="{7D479349-4320-4D94-A28D-F74B928FEDA5}"/>
              </a:ext>
            </a:extLst>
          </p:cNvPr>
          <p:cNvSpPr/>
          <p:nvPr/>
        </p:nvSpPr>
        <p:spPr>
          <a:xfrm>
            <a:off x="6785279" y="1997075"/>
            <a:ext cx="1692861" cy="2667000"/>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en-US"/>
          </a:p>
        </p:txBody>
      </p:sp>
    </p:spTree>
    <p:extLst>
      <p:ext uri="{BB962C8B-B14F-4D97-AF65-F5344CB8AC3E}">
        <p14:creationId xmlns:p14="http://schemas.microsoft.com/office/powerpoint/2010/main" val="31929745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4" name="Rectangle 1"/>
          <p:cNvSpPr>
            <a:spLocks noChangeArrowheads="1"/>
          </p:cNvSpPr>
          <p:nvPr/>
        </p:nvSpPr>
        <p:spPr bwMode="auto">
          <a:xfrm>
            <a:off x="187142" y="1020906"/>
            <a:ext cx="8011636" cy="520142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spcBef>
                <a:spcPct val="0"/>
              </a:spcBef>
              <a:buFontTx/>
              <a:buNone/>
            </a:pPr>
            <a:endParaRPr lang="en-US" sz="2000" dirty="0">
              <a:latin typeface="Times New Roman" panose="02020603050405020304" pitchFamily="18" charset="0"/>
              <a:cs typeface="Times New Roman" panose="02020603050405020304" pitchFamily="18" charset="0"/>
            </a:endParaRPr>
          </a:p>
          <a:p>
            <a:pPr>
              <a:spcBef>
                <a:spcPct val="0"/>
              </a:spcBef>
              <a:buFontTx/>
              <a:buNone/>
            </a:pPr>
            <a:r>
              <a:rPr lang="en-US" sz="1600" i="1" dirty="0">
                <a:solidFill>
                  <a:srgbClr val="00B0F0"/>
                </a:solidFill>
                <a:latin typeface="+mn-lt"/>
              </a:rPr>
              <a:t>(p.616)</a:t>
            </a:r>
            <a:r>
              <a:rPr lang="en-US" sz="1600" i="1" dirty="0">
                <a:latin typeface="+mn-lt"/>
                <a:cs typeface="Times New Roman" panose="02020603050405020304" pitchFamily="18" charset="0"/>
              </a:rPr>
              <a:t> </a:t>
            </a:r>
            <a:r>
              <a:rPr lang="en-US" sz="2400" i="1" dirty="0">
                <a:latin typeface="Times New Roman" panose="02020603050405020304" pitchFamily="18" charset="0"/>
                <a:cs typeface="Times New Roman" panose="02020603050405020304" pitchFamily="18" charset="0"/>
              </a:rPr>
              <a:t>“</a:t>
            </a:r>
            <a:r>
              <a:rPr lang="en-US" sz="2400" dirty="0">
                <a:latin typeface="Times New Roman" panose="02020603050405020304" pitchFamily="18" charset="0"/>
                <a:cs typeface="Times New Roman" panose="02020603050405020304" pitchFamily="18" charset="0"/>
              </a:rPr>
              <a:t>Cases to which this Court has applied the </a:t>
            </a:r>
            <a:r>
              <a:rPr lang="en-US" sz="2400" i="1" dirty="0">
                <a:latin typeface="Times New Roman" panose="02020603050405020304" pitchFamily="18" charset="0"/>
                <a:cs typeface="Times New Roman" panose="02020603050405020304" pitchFamily="18" charset="0"/>
              </a:rPr>
              <a:t>per se</a:t>
            </a:r>
            <a:r>
              <a:rPr lang="en-US" sz="2400" dirty="0">
                <a:latin typeface="Times New Roman" panose="02020603050405020304" pitchFamily="18" charset="0"/>
                <a:cs typeface="Times New Roman" panose="02020603050405020304" pitchFamily="18" charset="0"/>
              </a:rPr>
              <a:t> approach have generally involved joint efforts by a firm or firms to disadvantage competitors by ...”</a:t>
            </a:r>
            <a:br>
              <a:rPr lang="en-US" sz="2400" dirty="0">
                <a:latin typeface="Times New Roman" panose="02020603050405020304" pitchFamily="18" charset="0"/>
                <a:cs typeface="Times New Roman" panose="02020603050405020304" pitchFamily="18" charset="0"/>
              </a:rPr>
            </a:br>
            <a:r>
              <a:rPr lang="en-US" sz="2400" dirty="0">
                <a:latin typeface="Times New Roman" panose="02020603050405020304" pitchFamily="18" charset="0"/>
                <a:cs typeface="Times New Roman" panose="02020603050405020304" pitchFamily="18" charset="0"/>
              </a:rPr>
              <a:t>  </a:t>
            </a:r>
          </a:p>
          <a:p>
            <a:pPr lvl="1">
              <a:spcBef>
                <a:spcPct val="0"/>
              </a:spcBef>
              <a:buFont typeface="Arial" panose="020B0604020202020204" pitchFamily="34" charset="0"/>
              <a:buChar char="•"/>
            </a:pPr>
            <a:r>
              <a:rPr lang="en-US" sz="2400" b="1" i="1" dirty="0">
                <a:solidFill>
                  <a:srgbClr val="C00000"/>
                </a:solidFill>
                <a:latin typeface="Times New Roman" panose="02020603050405020304" pitchFamily="18" charset="0"/>
                <a:cs typeface="Times New Roman" panose="02020603050405020304" pitchFamily="18" charset="0"/>
              </a:rPr>
              <a:t>Exclusionary Conduct:</a:t>
            </a:r>
            <a:r>
              <a:rPr lang="en-US" sz="2400" dirty="0">
                <a:solidFill>
                  <a:srgbClr val="C00000"/>
                </a:solidFill>
                <a:latin typeface="Times New Roman" panose="02020603050405020304" pitchFamily="18" charset="0"/>
                <a:cs typeface="Times New Roman" panose="02020603050405020304" pitchFamily="18" charset="0"/>
              </a:rPr>
              <a:t> </a:t>
            </a:r>
            <a:r>
              <a:rPr lang="en-US" sz="2400" dirty="0">
                <a:latin typeface="Times New Roman" panose="02020603050405020304" pitchFamily="18" charset="0"/>
                <a:cs typeface="Times New Roman" panose="02020603050405020304" pitchFamily="18" charset="0"/>
              </a:rPr>
              <a:t>Cutting off access to a supply, facility, or market </a:t>
            </a:r>
            <a:r>
              <a:rPr lang="en-US" sz="2400" dirty="0">
                <a:solidFill>
                  <a:srgbClr val="C00000"/>
                </a:solidFill>
                <a:latin typeface="Times New Roman" panose="02020603050405020304" pitchFamily="18" charset="0"/>
                <a:cs typeface="Times New Roman" panose="02020603050405020304" pitchFamily="18" charset="0"/>
              </a:rPr>
              <a:t>necessary </a:t>
            </a:r>
            <a:r>
              <a:rPr lang="en-US" sz="2400" dirty="0">
                <a:latin typeface="Times New Roman" panose="02020603050405020304" pitchFamily="18" charset="0"/>
                <a:cs typeface="Times New Roman" panose="02020603050405020304" pitchFamily="18" charset="0"/>
              </a:rPr>
              <a:t>to enable the boycotted firm to compete</a:t>
            </a:r>
          </a:p>
          <a:p>
            <a:pPr>
              <a:spcBef>
                <a:spcPct val="0"/>
              </a:spcBef>
              <a:buFontTx/>
              <a:buNone/>
            </a:pPr>
            <a:r>
              <a:rPr lang="en-US" sz="2400" dirty="0">
                <a:latin typeface="Times New Roman" panose="02020603050405020304" pitchFamily="18" charset="0"/>
                <a:cs typeface="Times New Roman" panose="02020603050405020304" pitchFamily="18" charset="0"/>
              </a:rPr>
              <a:t> </a:t>
            </a:r>
          </a:p>
          <a:p>
            <a:pPr lvl="1">
              <a:spcBef>
                <a:spcPct val="0"/>
              </a:spcBef>
              <a:buFont typeface="Arial" panose="020B0604020202020204" pitchFamily="34" charset="0"/>
              <a:buChar char="•"/>
            </a:pPr>
            <a:r>
              <a:rPr lang="en-US" sz="2400" b="1" i="1" dirty="0">
                <a:solidFill>
                  <a:srgbClr val="C00000"/>
                </a:solidFill>
                <a:latin typeface="Times New Roman" panose="02020603050405020304" pitchFamily="18" charset="0"/>
                <a:cs typeface="Times New Roman" panose="02020603050405020304" pitchFamily="18" charset="0"/>
              </a:rPr>
              <a:t>Market Power: </a:t>
            </a:r>
            <a:r>
              <a:rPr lang="en-US" sz="2400" dirty="0">
                <a:solidFill>
                  <a:srgbClr val="C00000"/>
                </a:solidFill>
                <a:latin typeface="Times New Roman" panose="02020603050405020304" pitchFamily="18" charset="0"/>
                <a:cs typeface="Times New Roman" panose="02020603050405020304" pitchFamily="18" charset="0"/>
              </a:rPr>
              <a:t> </a:t>
            </a:r>
            <a:r>
              <a:rPr lang="en-US" sz="2400" dirty="0">
                <a:latin typeface="Times New Roman" panose="02020603050405020304" pitchFamily="18" charset="0"/>
                <a:cs typeface="Times New Roman" panose="02020603050405020304" pitchFamily="18" charset="0"/>
              </a:rPr>
              <a:t>Frequently the boycotting firms possessed a </a:t>
            </a:r>
            <a:r>
              <a:rPr lang="en-US" sz="2400" dirty="0">
                <a:solidFill>
                  <a:srgbClr val="C00000"/>
                </a:solidFill>
                <a:latin typeface="Times New Roman" panose="02020603050405020304" pitchFamily="18" charset="0"/>
                <a:cs typeface="Times New Roman" panose="02020603050405020304" pitchFamily="18" charset="0"/>
              </a:rPr>
              <a:t>dominant position </a:t>
            </a:r>
            <a:r>
              <a:rPr lang="en-US" sz="2400" dirty="0">
                <a:latin typeface="Times New Roman" panose="02020603050405020304" pitchFamily="18" charset="0"/>
                <a:cs typeface="Times New Roman" panose="02020603050405020304" pitchFamily="18" charset="0"/>
              </a:rPr>
              <a:t>in the relevant market</a:t>
            </a:r>
          </a:p>
          <a:p>
            <a:pPr>
              <a:spcBef>
                <a:spcPct val="0"/>
              </a:spcBef>
              <a:buFontTx/>
              <a:buNone/>
            </a:pPr>
            <a:r>
              <a:rPr lang="en-US" sz="2400" dirty="0">
                <a:latin typeface="Times New Roman" panose="02020603050405020304" pitchFamily="18" charset="0"/>
                <a:cs typeface="Times New Roman" panose="02020603050405020304" pitchFamily="18" charset="0"/>
              </a:rPr>
              <a:t> </a:t>
            </a:r>
          </a:p>
          <a:p>
            <a:pPr lvl="1">
              <a:spcBef>
                <a:spcPct val="0"/>
              </a:spcBef>
              <a:buFont typeface="Arial" panose="020B0604020202020204" pitchFamily="34" charset="0"/>
              <a:buChar char="•"/>
            </a:pPr>
            <a:r>
              <a:rPr lang="en-US" sz="2400" b="1" i="1" dirty="0">
                <a:solidFill>
                  <a:srgbClr val="C00000"/>
                </a:solidFill>
                <a:latin typeface="Times New Roman" panose="02020603050405020304" pitchFamily="18" charset="0"/>
                <a:cs typeface="Times New Roman" panose="02020603050405020304" pitchFamily="18" charset="0"/>
              </a:rPr>
              <a:t>No Procompetitive Justification:</a:t>
            </a:r>
            <a:r>
              <a:rPr lang="en-US" sz="2400" dirty="0">
                <a:solidFill>
                  <a:srgbClr val="C00000"/>
                </a:solidFill>
                <a:latin typeface="Times New Roman" panose="02020603050405020304" pitchFamily="18" charset="0"/>
                <a:cs typeface="Times New Roman" panose="02020603050405020304" pitchFamily="18" charset="0"/>
              </a:rPr>
              <a:t> No plausible arguments </a:t>
            </a:r>
            <a:r>
              <a:rPr lang="en-US" sz="2400" dirty="0">
                <a:latin typeface="Times New Roman" panose="02020603050405020304" pitchFamily="18" charset="0"/>
                <a:cs typeface="Times New Roman" panose="02020603050405020304" pitchFamily="18" charset="0"/>
              </a:rPr>
              <a:t>that the boycott enhanced </a:t>
            </a:r>
            <a:r>
              <a:rPr lang="en-US" sz="2400" dirty="0">
                <a:solidFill>
                  <a:srgbClr val="C00000"/>
                </a:solidFill>
                <a:latin typeface="Times New Roman" panose="02020603050405020304" pitchFamily="18" charset="0"/>
                <a:cs typeface="Times New Roman" panose="02020603050405020304" pitchFamily="18" charset="0"/>
              </a:rPr>
              <a:t>overall efficiency</a:t>
            </a:r>
          </a:p>
        </p:txBody>
      </p:sp>
      <p:sp>
        <p:nvSpPr>
          <p:cNvPr id="64515" name="TextBox 2"/>
          <p:cNvSpPr txBox="1">
            <a:spLocks noChangeArrowheads="1"/>
          </p:cNvSpPr>
          <p:nvPr/>
        </p:nvSpPr>
        <p:spPr bwMode="auto">
          <a:xfrm>
            <a:off x="-261865" y="136525"/>
            <a:ext cx="10438543" cy="10772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a:spcBef>
                <a:spcPct val="0"/>
              </a:spcBef>
              <a:buFontTx/>
              <a:buNone/>
            </a:pPr>
            <a:r>
              <a:rPr lang="en-US" dirty="0">
                <a:latin typeface="Times New Roman" panose="02020603050405020304" pitchFamily="18" charset="0"/>
                <a:cs typeface="Times New Roman" panose="02020603050405020304" pitchFamily="18" charset="0"/>
              </a:rPr>
              <a:t>Per Se Exclusionary Group Boycott Cases </a:t>
            </a:r>
            <a:br>
              <a:rPr lang="en-US" dirty="0">
                <a:latin typeface="Times New Roman" panose="02020603050405020304" pitchFamily="18" charset="0"/>
                <a:cs typeface="Times New Roman" panose="02020603050405020304" pitchFamily="18" charset="0"/>
              </a:rPr>
            </a:br>
            <a:r>
              <a:rPr lang="en-US" dirty="0">
                <a:latin typeface="Times New Roman" panose="02020603050405020304" pitchFamily="18" charset="0"/>
                <a:cs typeface="Times New Roman" panose="02020603050405020304" pitchFamily="18" charset="0"/>
              </a:rPr>
              <a:t>According to </a:t>
            </a:r>
            <a:r>
              <a:rPr lang="en-US" i="1" dirty="0">
                <a:latin typeface="Times New Roman" panose="02020603050405020304" pitchFamily="18" charset="0"/>
                <a:cs typeface="Times New Roman" panose="02020603050405020304" pitchFamily="18" charset="0"/>
              </a:rPr>
              <a:t>NWS (and RRC) </a:t>
            </a:r>
            <a:r>
              <a:rPr lang="en-US" dirty="0">
                <a:latin typeface="Times New Roman" panose="02020603050405020304" pitchFamily="18" charset="0"/>
                <a:cs typeface="Times New Roman" panose="02020603050405020304" pitchFamily="18" charset="0"/>
              </a:rPr>
              <a:t>Interpretation</a:t>
            </a:r>
          </a:p>
        </p:txBody>
      </p:sp>
      <p:sp>
        <p:nvSpPr>
          <p:cNvPr id="2" name="Slide Number Placeholder 1"/>
          <p:cNvSpPr>
            <a:spLocks noGrp="1"/>
          </p:cNvSpPr>
          <p:nvPr>
            <p:ph type="sldNum" sz="quarter" idx="12"/>
          </p:nvPr>
        </p:nvSpPr>
        <p:spPr/>
        <p:txBody>
          <a:bodyPr/>
          <a:lstStyle/>
          <a:p>
            <a:fld id="{53059169-D310-4D79-83BC-9AFBAB05B9AD}" type="slidenum">
              <a:rPr lang="en-US" smtClean="0"/>
              <a:t>15</a:t>
            </a:fld>
            <a:endParaRPr lang="en-US"/>
          </a:p>
        </p:txBody>
      </p:sp>
      <p:sp>
        <p:nvSpPr>
          <p:cNvPr id="3" name="TextBox 2">
            <a:extLst>
              <a:ext uri="{FF2B5EF4-FFF2-40B4-BE49-F238E27FC236}">
                <a16:creationId xmlns:a16="http://schemas.microsoft.com/office/drawing/2014/main" id="{6C94A427-4891-462C-9A1F-351843EEB19D}"/>
              </a:ext>
            </a:extLst>
          </p:cNvPr>
          <p:cNvSpPr txBox="1"/>
          <p:nvPr/>
        </p:nvSpPr>
        <p:spPr>
          <a:xfrm>
            <a:off x="2383605" y="6203751"/>
            <a:ext cx="4283895" cy="369332"/>
          </a:xfrm>
          <a:prstGeom prst="rect">
            <a:avLst/>
          </a:prstGeom>
          <a:noFill/>
          <a:ln>
            <a:solidFill>
              <a:srgbClr val="00B0F0"/>
            </a:solidFill>
          </a:ln>
        </p:spPr>
        <p:txBody>
          <a:bodyPr wrap="square" rtlCol="0">
            <a:spAutoFit/>
          </a:bodyPr>
          <a:lstStyle/>
          <a:p>
            <a:r>
              <a:rPr lang="en-US" sz="1800" b="1" i="1" dirty="0">
                <a:solidFill>
                  <a:srgbClr val="00B0F0"/>
                </a:solidFill>
                <a:latin typeface="Times New Roman" panose="02020603050405020304" pitchFamily="18" charset="0"/>
                <a:cs typeface="Times New Roman" panose="02020603050405020304" pitchFamily="18" charset="0"/>
              </a:rPr>
              <a:t>Adapted from casebook Figure 4–10, p.618</a:t>
            </a:r>
            <a:endParaRPr lang="en-US" dirty="0">
              <a:solidFill>
                <a:srgbClr val="00B0F0"/>
              </a:solidFill>
            </a:endParaRPr>
          </a:p>
        </p:txBody>
      </p:sp>
      <p:sp>
        <p:nvSpPr>
          <p:cNvPr id="7" name="TextBox 6">
            <a:extLst>
              <a:ext uri="{FF2B5EF4-FFF2-40B4-BE49-F238E27FC236}">
                <a16:creationId xmlns:a16="http://schemas.microsoft.com/office/drawing/2014/main" id="{AAFA90A9-BEBE-430A-9BB6-3DE6397FA259}"/>
              </a:ext>
            </a:extLst>
          </p:cNvPr>
          <p:cNvSpPr txBox="1"/>
          <p:nvPr/>
        </p:nvSpPr>
        <p:spPr>
          <a:xfrm>
            <a:off x="8348501" y="2078992"/>
            <a:ext cx="3086635" cy="707886"/>
          </a:xfrm>
          <a:prstGeom prst="rect">
            <a:avLst/>
          </a:prstGeom>
          <a:noFill/>
          <a:ln w="38100">
            <a:solidFill>
              <a:srgbClr val="0070C0"/>
            </a:solidFill>
          </a:ln>
        </p:spPr>
        <p:txBody>
          <a:bodyPr wrap="square" rtlCol="0">
            <a:spAutoFit/>
          </a:bodyPr>
          <a:lstStyle/>
          <a:p>
            <a:r>
              <a:rPr lang="en-US" sz="2000" b="1" dirty="0" err="1">
                <a:solidFill>
                  <a:srgbClr val="0070C0"/>
                </a:solidFill>
              </a:rPr>
              <a:t>RRC</a:t>
            </a:r>
            <a:r>
              <a:rPr lang="en-US" sz="2000" b="1" dirty="0">
                <a:solidFill>
                  <a:srgbClr val="0070C0"/>
                </a:solidFill>
              </a:rPr>
              <a:t>: Prohibitive cost increases that cause exit</a:t>
            </a:r>
          </a:p>
        </p:txBody>
      </p:sp>
      <p:cxnSp>
        <p:nvCxnSpPr>
          <p:cNvPr id="8" name="Straight Arrow Connector 7">
            <a:extLst>
              <a:ext uri="{FF2B5EF4-FFF2-40B4-BE49-F238E27FC236}">
                <a16:creationId xmlns:a16="http://schemas.microsoft.com/office/drawing/2014/main" id="{7D19D8E6-8D34-455D-BC26-AC76849924A9}"/>
              </a:ext>
            </a:extLst>
          </p:cNvPr>
          <p:cNvCxnSpPr>
            <a:cxnSpLocks/>
          </p:cNvCxnSpPr>
          <p:nvPr/>
        </p:nvCxnSpPr>
        <p:spPr>
          <a:xfrm flipH="1">
            <a:off x="7755751" y="2876038"/>
            <a:ext cx="592751" cy="25044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544E5044-5CB2-4F4A-95E0-A699B469A199}"/>
              </a:ext>
            </a:extLst>
          </p:cNvPr>
          <p:cNvSpPr txBox="1"/>
          <p:nvPr/>
        </p:nvSpPr>
        <p:spPr>
          <a:xfrm>
            <a:off x="8348500" y="3302080"/>
            <a:ext cx="3656357" cy="1631216"/>
          </a:xfrm>
          <a:prstGeom prst="rect">
            <a:avLst/>
          </a:prstGeom>
          <a:noFill/>
          <a:ln w="38100">
            <a:solidFill>
              <a:srgbClr val="0070C0"/>
            </a:solidFill>
          </a:ln>
        </p:spPr>
        <p:txBody>
          <a:bodyPr wrap="square" rtlCol="0">
            <a:spAutoFit/>
          </a:bodyPr>
          <a:lstStyle/>
          <a:p>
            <a:r>
              <a:rPr lang="en-US" sz="2000" b="1" dirty="0">
                <a:solidFill>
                  <a:srgbClr val="0070C0"/>
                </a:solidFill>
              </a:rPr>
              <a:t>POP: </a:t>
            </a:r>
            <a:r>
              <a:rPr lang="en-US" sz="2000" b="1" i="1" dirty="0">
                <a:solidFill>
                  <a:srgbClr val="0070C0"/>
                </a:solidFill>
              </a:rPr>
              <a:t>Collective </a:t>
            </a:r>
            <a:r>
              <a:rPr lang="en-US" sz="2000" b="1" dirty="0">
                <a:solidFill>
                  <a:srgbClr val="0070C0"/>
                </a:solidFill>
              </a:rPr>
              <a:t>monopoly power implies anticompetitive effects, unless continued competition by members themselves </a:t>
            </a:r>
            <a:r>
              <a:rPr lang="en-US" sz="2000" b="1" i="1" dirty="0">
                <a:solidFill>
                  <a:srgbClr val="0070C0"/>
                </a:solidFill>
              </a:rPr>
              <a:t>(which is ignored!)</a:t>
            </a:r>
          </a:p>
        </p:txBody>
      </p:sp>
      <p:cxnSp>
        <p:nvCxnSpPr>
          <p:cNvPr id="10" name="Straight Arrow Connector 9">
            <a:extLst>
              <a:ext uri="{FF2B5EF4-FFF2-40B4-BE49-F238E27FC236}">
                <a16:creationId xmlns:a16="http://schemas.microsoft.com/office/drawing/2014/main" id="{C113FE43-45DA-4BE5-B03C-22BA25061177}"/>
              </a:ext>
            </a:extLst>
          </p:cNvPr>
          <p:cNvCxnSpPr>
            <a:cxnSpLocks/>
          </p:cNvCxnSpPr>
          <p:nvPr/>
        </p:nvCxnSpPr>
        <p:spPr>
          <a:xfrm flipH="1">
            <a:off x="7480292" y="4208303"/>
            <a:ext cx="592751" cy="25044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4" name="TextBox 13">
            <a:extLst>
              <a:ext uri="{FF2B5EF4-FFF2-40B4-BE49-F238E27FC236}">
                <a16:creationId xmlns:a16="http://schemas.microsoft.com/office/drawing/2014/main" id="{995E7F45-4778-4EC6-8CF5-FEDE5D5CAD3E}"/>
              </a:ext>
            </a:extLst>
          </p:cNvPr>
          <p:cNvSpPr txBox="1"/>
          <p:nvPr/>
        </p:nvSpPr>
        <p:spPr>
          <a:xfrm>
            <a:off x="8775044" y="5290880"/>
            <a:ext cx="3245721" cy="707886"/>
          </a:xfrm>
          <a:prstGeom prst="rect">
            <a:avLst/>
          </a:prstGeom>
          <a:noFill/>
          <a:ln w="38100">
            <a:solidFill>
              <a:srgbClr val="0070C0"/>
            </a:solidFill>
          </a:ln>
        </p:spPr>
        <p:txBody>
          <a:bodyPr wrap="square" rtlCol="0">
            <a:spAutoFit/>
          </a:bodyPr>
          <a:lstStyle/>
          <a:p>
            <a:r>
              <a:rPr lang="en-US" sz="2000" b="1" dirty="0">
                <a:solidFill>
                  <a:srgbClr val="0070C0"/>
                </a:solidFill>
              </a:rPr>
              <a:t>EFF: No plausible benefits to balance</a:t>
            </a:r>
          </a:p>
        </p:txBody>
      </p:sp>
      <p:cxnSp>
        <p:nvCxnSpPr>
          <p:cNvPr id="15" name="Straight Arrow Connector 14">
            <a:extLst>
              <a:ext uri="{FF2B5EF4-FFF2-40B4-BE49-F238E27FC236}">
                <a16:creationId xmlns:a16="http://schemas.microsoft.com/office/drawing/2014/main" id="{8697D567-B28B-45E6-BA39-206164270367}"/>
              </a:ext>
            </a:extLst>
          </p:cNvPr>
          <p:cNvCxnSpPr>
            <a:cxnSpLocks/>
          </p:cNvCxnSpPr>
          <p:nvPr/>
        </p:nvCxnSpPr>
        <p:spPr>
          <a:xfrm flipH="1">
            <a:off x="7914544" y="5644823"/>
            <a:ext cx="696056" cy="14299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22742461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EC7EBC62-6CEF-41C4-B7DB-1744FBC89AE7}"/>
              </a:ext>
            </a:extLst>
          </p:cNvPr>
          <p:cNvSpPr>
            <a:spLocks noGrp="1"/>
          </p:cNvSpPr>
          <p:nvPr>
            <p:ph type="title"/>
          </p:nvPr>
        </p:nvSpPr>
        <p:spPr/>
        <p:txBody>
          <a:bodyPr/>
          <a:lstStyle/>
          <a:p>
            <a:r>
              <a:rPr lang="en-US" dirty="0"/>
              <a:t> But Per Se Analysis is Not Dead Even Now </a:t>
            </a:r>
          </a:p>
        </p:txBody>
      </p:sp>
      <p:sp>
        <p:nvSpPr>
          <p:cNvPr id="4" name="Content Placeholder 3">
            <a:extLst>
              <a:ext uri="{FF2B5EF4-FFF2-40B4-BE49-F238E27FC236}">
                <a16:creationId xmlns:a16="http://schemas.microsoft.com/office/drawing/2014/main" id="{281EC265-0205-4D74-A0F1-882CCAA8A8AF}"/>
              </a:ext>
            </a:extLst>
          </p:cNvPr>
          <p:cNvSpPr>
            <a:spLocks noGrp="1"/>
          </p:cNvSpPr>
          <p:nvPr>
            <p:ph idx="1"/>
          </p:nvPr>
        </p:nvSpPr>
        <p:spPr/>
        <p:txBody>
          <a:bodyPr/>
          <a:lstStyle/>
          <a:p>
            <a:r>
              <a:rPr lang="en-US" dirty="0"/>
              <a:t>Recall Cases from Topic 7</a:t>
            </a:r>
            <a:br>
              <a:rPr lang="en-US" dirty="0"/>
            </a:br>
            <a:endParaRPr lang="en-US" dirty="0"/>
          </a:p>
          <a:p>
            <a:pPr lvl="1"/>
            <a:r>
              <a:rPr lang="en-US" i="1" dirty="0"/>
              <a:t>FTC v. Toys R Us </a:t>
            </a:r>
            <a:r>
              <a:rPr lang="en-US" dirty="0"/>
              <a:t>(7th Cir. 2000)</a:t>
            </a:r>
            <a:br>
              <a:rPr lang="en-US" dirty="0"/>
            </a:br>
            <a:endParaRPr lang="en-US" dirty="0"/>
          </a:p>
          <a:p>
            <a:pPr lvl="1"/>
            <a:r>
              <a:rPr lang="en-US" i="1" dirty="0"/>
              <a:t>U.S. v. Apple </a:t>
            </a:r>
            <a:r>
              <a:rPr lang="en-US" dirty="0"/>
              <a:t>(2d Cir. 2015)</a:t>
            </a:r>
          </a:p>
        </p:txBody>
      </p:sp>
      <p:sp>
        <p:nvSpPr>
          <p:cNvPr id="2" name="Slide Number Placeholder 1">
            <a:extLst>
              <a:ext uri="{FF2B5EF4-FFF2-40B4-BE49-F238E27FC236}">
                <a16:creationId xmlns:a16="http://schemas.microsoft.com/office/drawing/2014/main" id="{9598D269-E5F1-48A1-ABA5-79D711FC22CF}"/>
              </a:ext>
            </a:extLst>
          </p:cNvPr>
          <p:cNvSpPr>
            <a:spLocks noGrp="1"/>
          </p:cNvSpPr>
          <p:nvPr>
            <p:ph type="sldNum" sz="quarter" idx="12"/>
          </p:nvPr>
        </p:nvSpPr>
        <p:spPr/>
        <p:txBody>
          <a:bodyPr/>
          <a:lstStyle/>
          <a:p>
            <a:fld id="{E4CB39CE-7E8E-4D5E-BDD0-B7914CC3C743}" type="slidenum">
              <a:rPr lang="en-US" smtClean="0"/>
              <a:t>16</a:t>
            </a:fld>
            <a:endParaRPr lang="en-US"/>
          </a:p>
        </p:txBody>
      </p:sp>
      <p:sp>
        <p:nvSpPr>
          <p:cNvPr id="7" name="TextBox 6">
            <a:extLst>
              <a:ext uri="{FF2B5EF4-FFF2-40B4-BE49-F238E27FC236}">
                <a16:creationId xmlns:a16="http://schemas.microsoft.com/office/drawing/2014/main" id="{01AAECB9-2F02-45AD-8C78-F52A0E3843CA}"/>
              </a:ext>
            </a:extLst>
          </p:cNvPr>
          <p:cNvSpPr txBox="1"/>
          <p:nvPr/>
        </p:nvSpPr>
        <p:spPr>
          <a:xfrm>
            <a:off x="6653461" y="2652405"/>
            <a:ext cx="2696022" cy="707886"/>
          </a:xfrm>
          <a:prstGeom prst="rect">
            <a:avLst/>
          </a:prstGeom>
          <a:noFill/>
          <a:ln w="38100">
            <a:solidFill>
              <a:srgbClr val="0070C0"/>
            </a:solidFill>
          </a:ln>
        </p:spPr>
        <p:txBody>
          <a:bodyPr wrap="square" rtlCol="0">
            <a:spAutoFit/>
          </a:bodyPr>
          <a:lstStyle/>
          <a:p>
            <a:r>
              <a:rPr lang="en-US" sz="2000" b="1" i="1" dirty="0">
                <a:solidFill>
                  <a:srgbClr val="0070C0"/>
                </a:solidFill>
              </a:rPr>
              <a:t>Topic 7 slides repeated next for easy reference</a:t>
            </a:r>
          </a:p>
        </p:txBody>
      </p:sp>
      <p:cxnSp>
        <p:nvCxnSpPr>
          <p:cNvPr id="8" name="Straight Arrow Connector 7">
            <a:extLst>
              <a:ext uri="{FF2B5EF4-FFF2-40B4-BE49-F238E27FC236}">
                <a16:creationId xmlns:a16="http://schemas.microsoft.com/office/drawing/2014/main" id="{7D71F32F-8FB3-440A-A73E-D1911F0A3932}"/>
              </a:ext>
            </a:extLst>
          </p:cNvPr>
          <p:cNvCxnSpPr>
            <a:cxnSpLocks/>
          </p:cNvCxnSpPr>
          <p:nvPr/>
        </p:nvCxnSpPr>
        <p:spPr>
          <a:xfrm flipH="1" flipV="1">
            <a:off x="5700921" y="2828110"/>
            <a:ext cx="689605" cy="295234"/>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07160578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E16C87D-C22E-4299-9455-D81008C4E950}"/>
              </a:ext>
            </a:extLst>
          </p:cNvPr>
          <p:cNvSpPr>
            <a:spLocks noGrp="1"/>
          </p:cNvSpPr>
          <p:nvPr>
            <p:ph type="title"/>
          </p:nvPr>
        </p:nvSpPr>
        <p:spPr/>
        <p:txBody>
          <a:bodyPr>
            <a:normAutofit/>
          </a:bodyPr>
          <a:lstStyle/>
          <a:p>
            <a:r>
              <a:rPr lang="en-US" sz="3200" i="1" dirty="0"/>
              <a:t>Toys R Us</a:t>
            </a:r>
            <a:r>
              <a:rPr lang="en-US" sz="3200" dirty="0"/>
              <a:t> (7th Cir. 2000): Exclusionary Group Boycott </a:t>
            </a:r>
          </a:p>
        </p:txBody>
      </p:sp>
      <p:sp>
        <p:nvSpPr>
          <p:cNvPr id="3" name="Content Placeholder 2">
            <a:extLst>
              <a:ext uri="{FF2B5EF4-FFF2-40B4-BE49-F238E27FC236}">
                <a16:creationId xmlns:a16="http://schemas.microsoft.com/office/drawing/2014/main" id="{B5842829-DAAF-474C-90E5-038682DCCF8C}"/>
              </a:ext>
            </a:extLst>
          </p:cNvPr>
          <p:cNvSpPr>
            <a:spLocks noGrp="1"/>
          </p:cNvSpPr>
          <p:nvPr>
            <p:ph idx="1"/>
          </p:nvPr>
        </p:nvSpPr>
        <p:spPr>
          <a:xfrm>
            <a:off x="838200" y="1825624"/>
            <a:ext cx="10515600" cy="4934772"/>
          </a:xfrm>
        </p:spPr>
        <p:txBody>
          <a:bodyPr>
            <a:normAutofit lnSpcReduction="10000"/>
          </a:bodyPr>
          <a:lstStyle/>
          <a:p>
            <a:r>
              <a:rPr lang="en-US" sz="1800" b="0" i="0" u="none" strike="noStrike" baseline="0" dirty="0"/>
              <a:t>Market Facts</a:t>
            </a:r>
          </a:p>
          <a:p>
            <a:pPr lvl="1"/>
            <a:r>
              <a:rPr lang="en-US" sz="1800" dirty="0"/>
              <a:t>Club stores carry only the most popular toys and sell them at significant discounts</a:t>
            </a:r>
          </a:p>
          <a:p>
            <a:pPr lvl="1"/>
            <a:r>
              <a:rPr lang="en-US" sz="1800" dirty="0"/>
              <a:t>Club stores becoming important competitors to </a:t>
            </a:r>
            <a:r>
              <a:rPr lang="en-US" sz="1800" dirty="0" err="1"/>
              <a:t>TRU</a:t>
            </a:r>
            <a:r>
              <a:rPr lang="en-US" sz="1800" dirty="0"/>
              <a:t> and other traditional retailers</a:t>
            </a:r>
          </a:p>
          <a:p>
            <a:r>
              <a:rPr lang="en-US" sz="1800" b="0" i="0" u="none" strike="noStrike" baseline="0" dirty="0"/>
              <a:t>Alleged anticompetitive conduct by FTC</a:t>
            </a:r>
          </a:p>
          <a:p>
            <a:pPr lvl="1"/>
            <a:r>
              <a:rPr lang="en-US" sz="1800" dirty="0" err="1"/>
              <a:t>TRU</a:t>
            </a:r>
            <a:r>
              <a:rPr lang="en-US" sz="1800" dirty="0"/>
              <a:t> orchestrates an </a:t>
            </a:r>
            <a:r>
              <a:rPr lang="en-US" sz="1800" i="1" dirty="0"/>
              <a:t>Interstate Circuit</a:t>
            </a:r>
            <a:r>
              <a:rPr lang="en-US" sz="1800" dirty="0"/>
              <a:t>-style hub-and-spoke conspiracy among leading toy manufacturers (Mattel, Kenner, etc.) to withhold certain toys  or otherwise disadvantage club stores</a:t>
            </a:r>
          </a:p>
          <a:p>
            <a:r>
              <a:rPr lang="en-US" sz="1800" dirty="0"/>
              <a:t>7</a:t>
            </a:r>
            <a:r>
              <a:rPr lang="en-US" sz="1800" baseline="30000" dirty="0"/>
              <a:t>th</a:t>
            </a:r>
            <a:r>
              <a:rPr lang="en-US" sz="1800" dirty="0"/>
              <a:t> Cir. (opinion by Wood) affirms FTC </a:t>
            </a:r>
          </a:p>
          <a:p>
            <a:r>
              <a:rPr lang="en-US" sz="1800" dirty="0"/>
              <a:t>Case fits </a:t>
            </a:r>
            <a:r>
              <a:rPr lang="en-US" sz="1800" i="1" dirty="0"/>
              <a:t>Interstate Circuit</a:t>
            </a:r>
            <a:endParaRPr lang="en-US" sz="1800" dirty="0"/>
          </a:p>
          <a:p>
            <a:pPr lvl="1"/>
            <a:r>
              <a:rPr lang="en-US" sz="1800" dirty="0">
                <a:solidFill>
                  <a:srgbClr val="C00000"/>
                </a:solidFill>
              </a:rPr>
              <a:t>“</a:t>
            </a:r>
            <a:r>
              <a:rPr lang="en-US" sz="1800" b="0" i="0" u="none" strike="noStrike" baseline="0" dirty="0">
                <a:solidFill>
                  <a:srgbClr val="C00000"/>
                </a:solidFill>
              </a:rPr>
              <a:t>The sudden adoption of measures under which [toy </a:t>
            </a:r>
            <a:r>
              <a:rPr lang="en-US" sz="1800" i="0" u="none" strike="noStrike" baseline="0" dirty="0">
                <a:solidFill>
                  <a:srgbClr val="C00000"/>
                </a:solidFill>
              </a:rPr>
              <a:t>manufacturers</a:t>
            </a:r>
            <a:r>
              <a:rPr lang="en-US" sz="1800" b="0" i="0" u="none" strike="noStrike" baseline="0" dirty="0">
                <a:solidFill>
                  <a:srgbClr val="C00000"/>
                </a:solidFill>
              </a:rPr>
              <a:t>] decreased sales to the clubs ran against their independent economic self-interest.” </a:t>
            </a:r>
          </a:p>
          <a:p>
            <a:pPr lvl="1"/>
            <a:r>
              <a:rPr lang="en-US" sz="1800" b="0" i="0" u="none" strike="noStrike" baseline="0" dirty="0">
                <a:solidFill>
                  <a:srgbClr val="C00000"/>
                </a:solidFill>
              </a:rPr>
              <a:t>“Abrupt shift from the past.”</a:t>
            </a:r>
          </a:p>
          <a:p>
            <a:pPr lvl="1"/>
            <a:r>
              <a:rPr lang="en-US" sz="1800" b="0" i="0" u="none" strike="noStrike" baseline="0" dirty="0"/>
              <a:t>“ Each manufacturer was afraid to curb its sales to the warehouse clubs alone, because it was afraid its rivals would cheat and gain a special advantage in that popular new market niche.”</a:t>
            </a:r>
          </a:p>
          <a:p>
            <a:pPr lvl="1"/>
            <a:r>
              <a:rPr lang="en-US" sz="1800" b="0" i="0" u="none" strike="noStrike" baseline="0" dirty="0"/>
              <a:t>“Direct evidence of communications that was missing in </a:t>
            </a:r>
            <a:r>
              <a:rPr lang="en-US" sz="1800" b="0" i="1" u="none" strike="noStrike" baseline="0" dirty="0"/>
              <a:t>Interstate Circuit</a:t>
            </a:r>
            <a:r>
              <a:rPr lang="en-US" sz="1800" b="0" i="0" u="none" strike="noStrike" baseline="0" dirty="0"/>
              <a:t>.”</a:t>
            </a:r>
          </a:p>
          <a:p>
            <a:pPr lvl="1"/>
            <a:r>
              <a:rPr lang="en-US" sz="1800" dirty="0" err="1"/>
              <a:t>TRU</a:t>
            </a:r>
            <a:r>
              <a:rPr lang="en-US" sz="1800" dirty="0"/>
              <a:t> communicated </a:t>
            </a:r>
            <a:r>
              <a:rPr lang="en-US" sz="1800" b="0" i="0" u="none" strike="noStrike" baseline="0" dirty="0"/>
              <a:t>the message that “‘I’ll stop if they stop’ from manufacturer to manufacturer” </a:t>
            </a:r>
          </a:p>
          <a:p>
            <a:pPr lvl="1"/>
            <a:r>
              <a:rPr lang="en-US" sz="1800" dirty="0"/>
              <a:t>Almost all the major toy </a:t>
            </a:r>
            <a:r>
              <a:rPr lang="en-US" sz="1800" dirty="0" err="1"/>
              <a:t>mfgs</a:t>
            </a:r>
            <a:r>
              <a:rPr lang="en-US" sz="1800" dirty="0"/>
              <a:t> participated in </a:t>
            </a:r>
            <a:r>
              <a:rPr lang="en-US" sz="1800" b="0" i="0" u="none" strike="noStrike" baseline="0" dirty="0"/>
              <a:t>an essential boycott of the club stores</a:t>
            </a:r>
            <a:endParaRPr lang="en-US" sz="1800" dirty="0"/>
          </a:p>
        </p:txBody>
      </p:sp>
    </p:spTree>
    <p:extLst>
      <p:ext uri="{BB962C8B-B14F-4D97-AF65-F5344CB8AC3E}">
        <p14:creationId xmlns:p14="http://schemas.microsoft.com/office/powerpoint/2010/main" val="283714284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B3E22A8-A208-4D3E-AD3D-A7B7DF26D770}"/>
              </a:ext>
            </a:extLst>
          </p:cNvPr>
          <p:cNvSpPr>
            <a:spLocks noGrp="1"/>
          </p:cNvSpPr>
          <p:nvPr>
            <p:ph type="title"/>
          </p:nvPr>
        </p:nvSpPr>
        <p:spPr/>
        <p:txBody>
          <a:bodyPr>
            <a:normAutofit/>
          </a:bodyPr>
          <a:lstStyle/>
          <a:p>
            <a:r>
              <a:rPr lang="en-US" sz="3200" i="1" dirty="0"/>
              <a:t>U.S. v Apple</a:t>
            </a:r>
            <a:r>
              <a:rPr lang="en-US" sz="3200" dirty="0"/>
              <a:t> (2d Cir. 2015): Summary</a:t>
            </a:r>
          </a:p>
        </p:txBody>
      </p:sp>
      <p:sp>
        <p:nvSpPr>
          <p:cNvPr id="3" name="Content Placeholder 2">
            <a:extLst>
              <a:ext uri="{FF2B5EF4-FFF2-40B4-BE49-F238E27FC236}">
                <a16:creationId xmlns:a16="http://schemas.microsoft.com/office/drawing/2014/main" id="{AFC7A75D-83E7-48CB-9C55-CAD7BE2C4728}"/>
              </a:ext>
            </a:extLst>
          </p:cNvPr>
          <p:cNvSpPr>
            <a:spLocks noGrp="1"/>
          </p:cNvSpPr>
          <p:nvPr>
            <p:ph idx="1"/>
          </p:nvPr>
        </p:nvSpPr>
        <p:spPr>
          <a:xfrm>
            <a:off x="641024" y="1489435"/>
            <a:ext cx="7497136" cy="5203596"/>
          </a:xfrm>
        </p:spPr>
        <p:txBody>
          <a:bodyPr>
            <a:normAutofit fontScale="77500" lnSpcReduction="20000"/>
          </a:bodyPr>
          <a:lstStyle/>
          <a:p>
            <a:r>
              <a:rPr lang="en-US" dirty="0"/>
              <a:t>Amazon Kindle is dominant </a:t>
            </a:r>
            <a:r>
              <a:rPr lang="en-US" dirty="0" err="1"/>
              <a:t>ebook</a:t>
            </a:r>
            <a:r>
              <a:rPr lang="en-US" dirty="0"/>
              <a:t> reader</a:t>
            </a:r>
          </a:p>
          <a:p>
            <a:pPr lvl="1"/>
            <a:r>
              <a:rPr lang="en-US" dirty="0"/>
              <a:t>Amazon negotiates low wholesale prices from publishers</a:t>
            </a:r>
          </a:p>
          <a:p>
            <a:r>
              <a:rPr lang="en-US" dirty="0"/>
              <a:t>Apple wants to enter with iPad but not face cost disadvantage against Amazon</a:t>
            </a:r>
          </a:p>
          <a:p>
            <a:r>
              <a:rPr lang="en-US" dirty="0"/>
              <a:t>Apple orchestrates a publisher cartel</a:t>
            </a:r>
          </a:p>
          <a:p>
            <a:pPr lvl="1"/>
            <a:r>
              <a:rPr lang="en-US" dirty="0"/>
              <a:t>Hub and spoke conspiracy (like </a:t>
            </a:r>
            <a:r>
              <a:rPr lang="en-US" i="1" dirty="0"/>
              <a:t>Interstate Circuit</a:t>
            </a:r>
            <a:r>
              <a:rPr lang="en-US" dirty="0"/>
              <a:t>)</a:t>
            </a:r>
          </a:p>
          <a:p>
            <a:pPr lvl="1"/>
            <a:r>
              <a:rPr lang="en-US" dirty="0"/>
              <a:t>Publishers also communicated with each other; consent decrees</a:t>
            </a:r>
          </a:p>
          <a:p>
            <a:pPr lvl="1"/>
            <a:r>
              <a:rPr lang="en-US" dirty="0"/>
              <a:t>Publishers adopt “agency” model, whereby they set retail prices and give percentage “commission” to Apple and Amazon</a:t>
            </a:r>
          </a:p>
          <a:p>
            <a:pPr lvl="1"/>
            <a:r>
              <a:rPr lang="en-US" dirty="0">
                <a:solidFill>
                  <a:srgbClr val="C00000"/>
                </a:solidFill>
              </a:rPr>
              <a:t>Contract includes a retail most-favored nations provision (“retail MFN”), whereby publishers cannot offer a better deal to Amazon</a:t>
            </a:r>
          </a:p>
          <a:p>
            <a:r>
              <a:rPr lang="en-US" dirty="0"/>
              <a:t>Market impact: </a:t>
            </a:r>
            <a:r>
              <a:rPr lang="en-US" dirty="0">
                <a:solidFill>
                  <a:srgbClr val="C00000"/>
                </a:solidFill>
              </a:rPr>
              <a:t>prices quickly rose</a:t>
            </a:r>
          </a:p>
          <a:p>
            <a:r>
              <a:rPr lang="en-US" dirty="0"/>
              <a:t>Legal outcome</a:t>
            </a:r>
          </a:p>
          <a:p>
            <a:pPr lvl="1"/>
            <a:r>
              <a:rPr lang="en-US" dirty="0">
                <a:solidFill>
                  <a:srgbClr val="C00000"/>
                </a:solidFill>
              </a:rPr>
              <a:t>Publishers concede agreement and accept consent decree</a:t>
            </a:r>
          </a:p>
          <a:p>
            <a:pPr lvl="1"/>
            <a:r>
              <a:rPr lang="en-US" dirty="0"/>
              <a:t>Apple goes to court.  </a:t>
            </a:r>
          </a:p>
          <a:p>
            <a:pPr lvl="1"/>
            <a:r>
              <a:rPr lang="en-US" dirty="0"/>
              <a:t>DOJ wins.  Agreement to adopt MFNs is per se illegal</a:t>
            </a:r>
          </a:p>
          <a:p>
            <a:pPr lvl="1"/>
            <a:r>
              <a:rPr lang="en-US" dirty="0">
                <a:solidFill>
                  <a:srgbClr val="C00000"/>
                </a:solidFill>
              </a:rPr>
              <a:t>2</a:t>
            </a:r>
            <a:r>
              <a:rPr lang="en-US" baseline="30000" dirty="0">
                <a:solidFill>
                  <a:srgbClr val="C00000"/>
                </a:solidFill>
              </a:rPr>
              <a:t>nd</a:t>
            </a:r>
            <a:r>
              <a:rPr lang="en-US" dirty="0">
                <a:solidFill>
                  <a:srgbClr val="C00000"/>
                </a:solidFill>
              </a:rPr>
              <a:t> Cir recognizes that “retail MFN” will facilitate publisher price increases </a:t>
            </a:r>
          </a:p>
          <a:p>
            <a:pPr lvl="1"/>
            <a:endParaRPr lang="en-US" dirty="0"/>
          </a:p>
        </p:txBody>
      </p:sp>
      <p:sp>
        <p:nvSpPr>
          <p:cNvPr id="4" name="TextBox 3">
            <a:extLst>
              <a:ext uri="{FF2B5EF4-FFF2-40B4-BE49-F238E27FC236}">
                <a16:creationId xmlns:a16="http://schemas.microsoft.com/office/drawing/2014/main" id="{2474C625-4702-470D-ABD1-9D7E8840B2EA}"/>
              </a:ext>
            </a:extLst>
          </p:cNvPr>
          <p:cNvSpPr txBox="1"/>
          <p:nvPr/>
        </p:nvSpPr>
        <p:spPr>
          <a:xfrm>
            <a:off x="8445359" y="4341498"/>
            <a:ext cx="3552316" cy="1569660"/>
          </a:xfrm>
          <a:prstGeom prst="rect">
            <a:avLst/>
          </a:prstGeom>
          <a:noFill/>
          <a:ln w="38100">
            <a:solidFill>
              <a:srgbClr val="0070C0"/>
            </a:solidFill>
          </a:ln>
        </p:spPr>
        <p:txBody>
          <a:bodyPr wrap="square" rtlCol="0">
            <a:spAutoFit/>
          </a:bodyPr>
          <a:lstStyle/>
          <a:p>
            <a:r>
              <a:rPr lang="en-US" sz="2400" b="1" dirty="0">
                <a:solidFill>
                  <a:srgbClr val="0070C0"/>
                </a:solidFill>
              </a:rPr>
              <a:t>“Retail MFN” demands retail price “parity”</a:t>
            </a:r>
          </a:p>
          <a:p>
            <a:endParaRPr lang="en-US" sz="2400" b="1" dirty="0">
              <a:solidFill>
                <a:srgbClr val="0070C0"/>
              </a:solidFill>
            </a:endParaRPr>
          </a:p>
          <a:p>
            <a:r>
              <a:rPr lang="en-US" sz="2400" b="1" i="1" dirty="0">
                <a:solidFill>
                  <a:srgbClr val="0070C0"/>
                </a:solidFill>
              </a:rPr>
              <a:t>See also topic 26</a:t>
            </a:r>
          </a:p>
        </p:txBody>
      </p:sp>
      <p:cxnSp>
        <p:nvCxnSpPr>
          <p:cNvPr id="7" name="Straight Arrow Connector 6">
            <a:extLst>
              <a:ext uri="{FF2B5EF4-FFF2-40B4-BE49-F238E27FC236}">
                <a16:creationId xmlns:a16="http://schemas.microsoft.com/office/drawing/2014/main" id="{899AB035-1F02-4CC9-B1CF-A5F5451BB38B}"/>
              </a:ext>
            </a:extLst>
          </p:cNvPr>
          <p:cNvCxnSpPr>
            <a:cxnSpLocks/>
          </p:cNvCxnSpPr>
          <p:nvPr/>
        </p:nvCxnSpPr>
        <p:spPr>
          <a:xfrm flipH="1" flipV="1">
            <a:off x="7577248" y="4553570"/>
            <a:ext cx="714511" cy="408848"/>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69989123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1B3D9DA-5422-44FB-8599-131883D50F12}"/>
              </a:ext>
            </a:extLst>
          </p:cNvPr>
          <p:cNvSpPr>
            <a:spLocks noGrp="1"/>
          </p:cNvSpPr>
          <p:nvPr>
            <p:ph type="title"/>
          </p:nvPr>
        </p:nvSpPr>
        <p:spPr/>
        <p:txBody>
          <a:bodyPr/>
          <a:lstStyle/>
          <a:p>
            <a:pPr algn="ctr"/>
            <a:r>
              <a:rPr lang="en-US" dirty="0"/>
              <a:t>U.S. v. Visa (2d Cir. 2003)</a:t>
            </a:r>
          </a:p>
        </p:txBody>
      </p:sp>
      <p:sp>
        <p:nvSpPr>
          <p:cNvPr id="3" name="Text Placeholder 2">
            <a:extLst>
              <a:ext uri="{FF2B5EF4-FFF2-40B4-BE49-F238E27FC236}">
                <a16:creationId xmlns:a16="http://schemas.microsoft.com/office/drawing/2014/main" id="{6A2E009B-259E-4980-9532-6C2059511C3D}"/>
              </a:ext>
            </a:extLst>
          </p:cNvPr>
          <p:cNvSpPr>
            <a:spLocks noGrp="1"/>
          </p:cNvSpPr>
          <p:nvPr>
            <p:ph type="body" idx="1"/>
          </p:nvPr>
        </p:nvSpPr>
        <p:spPr/>
        <p:txBody>
          <a:bodyPr/>
          <a:lstStyle/>
          <a:p>
            <a:r>
              <a:rPr lang="en-US" dirty="0"/>
              <a:t> </a:t>
            </a:r>
          </a:p>
        </p:txBody>
      </p:sp>
      <p:sp>
        <p:nvSpPr>
          <p:cNvPr id="4" name="Slide Number Placeholder 3">
            <a:extLst>
              <a:ext uri="{FF2B5EF4-FFF2-40B4-BE49-F238E27FC236}">
                <a16:creationId xmlns:a16="http://schemas.microsoft.com/office/drawing/2014/main" id="{F9B388CC-AF88-45BB-A240-F3357664EE1F}"/>
              </a:ext>
            </a:extLst>
          </p:cNvPr>
          <p:cNvSpPr>
            <a:spLocks noGrp="1"/>
          </p:cNvSpPr>
          <p:nvPr>
            <p:ph type="sldNum" sz="quarter" idx="12"/>
          </p:nvPr>
        </p:nvSpPr>
        <p:spPr/>
        <p:txBody>
          <a:bodyPr/>
          <a:lstStyle/>
          <a:p>
            <a:fld id="{E4CB39CE-7E8E-4D5E-BDD0-B7914CC3C743}" type="slidenum">
              <a:rPr lang="en-US" smtClean="0"/>
              <a:t>19</a:t>
            </a:fld>
            <a:endParaRPr lang="en-US"/>
          </a:p>
        </p:txBody>
      </p:sp>
    </p:spTree>
    <p:extLst>
      <p:ext uri="{BB962C8B-B14F-4D97-AF65-F5344CB8AC3E}">
        <p14:creationId xmlns:p14="http://schemas.microsoft.com/office/powerpoint/2010/main" val="59639798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n-US" dirty="0"/>
              <a:t>Concerted Refusals to Deal: </a:t>
            </a:r>
            <a:r>
              <a:rPr lang="en-US" i="1" dirty="0">
                <a:solidFill>
                  <a:srgbClr val="C00000"/>
                </a:solidFill>
              </a:rPr>
              <a:t>“Exclusionary Group Boycotts”</a:t>
            </a:r>
            <a:endParaRPr lang="en-US" dirty="0"/>
          </a:p>
        </p:txBody>
      </p:sp>
      <p:sp>
        <p:nvSpPr>
          <p:cNvPr id="9" name="Content Placeholder 8"/>
          <p:cNvSpPr>
            <a:spLocks noGrp="1"/>
          </p:cNvSpPr>
          <p:nvPr>
            <p:ph idx="1"/>
          </p:nvPr>
        </p:nvSpPr>
        <p:spPr>
          <a:xfrm>
            <a:off x="481913" y="1690688"/>
            <a:ext cx="11035417" cy="3982051"/>
          </a:xfrm>
        </p:spPr>
        <p:txBody>
          <a:bodyPr>
            <a:normAutofit/>
          </a:bodyPr>
          <a:lstStyle/>
          <a:p>
            <a:r>
              <a:rPr lang="en-US" i="1" dirty="0">
                <a:solidFill>
                  <a:srgbClr val="C00000"/>
                </a:solidFill>
              </a:rPr>
              <a:t>Three Scenarios:</a:t>
            </a:r>
          </a:p>
          <a:p>
            <a:pPr lvl="1"/>
            <a:r>
              <a:rPr lang="en-US" dirty="0"/>
              <a:t>Cut off/limit/raise the price of supply (</a:t>
            </a:r>
            <a:r>
              <a:rPr lang="en-US" b="1" i="1" dirty="0"/>
              <a:t>Input foreclosure</a:t>
            </a:r>
            <a:r>
              <a:rPr lang="en-US" dirty="0"/>
              <a:t>)</a:t>
            </a:r>
          </a:p>
          <a:p>
            <a:pPr lvl="1"/>
            <a:r>
              <a:rPr lang="en-US" dirty="0"/>
              <a:t>Cut off/limit/raise the cost of access to distribution (</a:t>
            </a:r>
            <a:r>
              <a:rPr lang="en-US" b="1" i="1" dirty="0"/>
              <a:t>Customer Foreclosure</a:t>
            </a:r>
            <a:r>
              <a:rPr lang="en-US" dirty="0"/>
              <a:t>)</a:t>
            </a:r>
          </a:p>
          <a:p>
            <a:pPr lvl="1"/>
            <a:r>
              <a:rPr lang="en-US" dirty="0"/>
              <a:t>Refuse to interoperate with certain rivals </a:t>
            </a:r>
          </a:p>
          <a:p>
            <a:r>
              <a:rPr lang="en-US" dirty="0"/>
              <a:t>Concerted = Agreement </a:t>
            </a:r>
          </a:p>
          <a:p>
            <a:r>
              <a:rPr lang="en-US" dirty="0"/>
              <a:t>Characterization Issues</a:t>
            </a:r>
          </a:p>
          <a:p>
            <a:pPr lvl="1"/>
            <a:r>
              <a:rPr lang="en-US" dirty="0">
                <a:solidFill>
                  <a:srgbClr val="C00000"/>
                </a:solidFill>
              </a:rPr>
              <a:t>“</a:t>
            </a:r>
            <a:r>
              <a:rPr lang="en-US" i="1" dirty="0">
                <a:solidFill>
                  <a:srgbClr val="C00000"/>
                </a:solidFill>
              </a:rPr>
              <a:t>Refusal to deal</a:t>
            </a:r>
            <a:r>
              <a:rPr lang="en-US" dirty="0">
                <a:solidFill>
                  <a:srgbClr val="C00000"/>
                </a:solidFill>
              </a:rPr>
              <a:t>” </a:t>
            </a:r>
            <a:r>
              <a:rPr lang="en-US" dirty="0"/>
              <a:t>as anticompetitive conduct</a:t>
            </a:r>
          </a:p>
          <a:p>
            <a:pPr lvl="1"/>
            <a:r>
              <a:rPr lang="en-US" dirty="0">
                <a:solidFill>
                  <a:srgbClr val="C00000"/>
                </a:solidFill>
              </a:rPr>
              <a:t>“</a:t>
            </a:r>
            <a:r>
              <a:rPr lang="en-US" i="1" dirty="0">
                <a:solidFill>
                  <a:srgbClr val="C00000"/>
                </a:solidFill>
              </a:rPr>
              <a:t>Duty to deal</a:t>
            </a:r>
            <a:r>
              <a:rPr lang="en-US" dirty="0">
                <a:solidFill>
                  <a:srgbClr val="C00000"/>
                </a:solidFill>
              </a:rPr>
              <a:t>” </a:t>
            </a:r>
            <a:r>
              <a:rPr lang="en-US" dirty="0"/>
              <a:t>as remedy</a:t>
            </a:r>
          </a:p>
          <a:p>
            <a:pPr marL="457200" lvl="1" indent="0">
              <a:buNone/>
            </a:pPr>
            <a:endParaRPr lang="en-US" dirty="0"/>
          </a:p>
          <a:p>
            <a:pPr marL="0" indent="0">
              <a:buNone/>
            </a:pPr>
            <a:endParaRPr lang="en-US" i="1" dirty="0">
              <a:solidFill>
                <a:srgbClr val="FF0000"/>
              </a:solidFill>
            </a:endParaRPr>
          </a:p>
        </p:txBody>
      </p:sp>
      <p:sp>
        <p:nvSpPr>
          <p:cNvPr id="7" name="Slide Number Placeholder 6"/>
          <p:cNvSpPr>
            <a:spLocks noGrp="1"/>
          </p:cNvSpPr>
          <p:nvPr>
            <p:ph type="sldNum" sz="quarter" idx="12"/>
          </p:nvPr>
        </p:nvSpPr>
        <p:spPr/>
        <p:txBody>
          <a:bodyPr/>
          <a:lstStyle/>
          <a:p>
            <a:fld id="{53059169-D310-4D79-83BC-9AFBAB05B9AD}" type="slidenum">
              <a:rPr lang="en-US" smtClean="0"/>
              <a:t>2</a:t>
            </a:fld>
            <a:endParaRPr lang="en-US"/>
          </a:p>
        </p:txBody>
      </p:sp>
    </p:spTree>
    <p:extLst>
      <p:ext uri="{BB962C8B-B14F-4D97-AF65-F5344CB8AC3E}">
        <p14:creationId xmlns:p14="http://schemas.microsoft.com/office/powerpoint/2010/main" val="3510480164"/>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A2759E3-70F3-4671-9768-2B1D14CBB936}"/>
              </a:ext>
            </a:extLst>
          </p:cNvPr>
          <p:cNvSpPr>
            <a:spLocks noGrp="1"/>
          </p:cNvSpPr>
          <p:nvPr>
            <p:ph type="title"/>
          </p:nvPr>
        </p:nvSpPr>
        <p:spPr>
          <a:xfrm>
            <a:off x="838200" y="327025"/>
            <a:ext cx="10515600" cy="1325563"/>
          </a:xfrm>
        </p:spPr>
        <p:txBody>
          <a:bodyPr/>
          <a:lstStyle/>
          <a:p>
            <a:r>
              <a:rPr lang="en-US" dirty="0"/>
              <a:t>Credit Card Transaction Structure</a:t>
            </a:r>
          </a:p>
        </p:txBody>
      </p:sp>
      <p:sp>
        <p:nvSpPr>
          <p:cNvPr id="3" name="Content Placeholder 2">
            <a:extLst>
              <a:ext uri="{FF2B5EF4-FFF2-40B4-BE49-F238E27FC236}">
                <a16:creationId xmlns:a16="http://schemas.microsoft.com/office/drawing/2014/main" id="{B9631B0B-DEC1-4292-9A3D-FCE8B8F0A777}"/>
              </a:ext>
            </a:extLst>
          </p:cNvPr>
          <p:cNvSpPr>
            <a:spLocks noGrp="1"/>
          </p:cNvSpPr>
          <p:nvPr>
            <p:ph idx="1"/>
          </p:nvPr>
        </p:nvSpPr>
        <p:spPr/>
        <p:txBody>
          <a:bodyPr/>
          <a:lstStyle/>
          <a:p>
            <a:pPr marL="0" indent="0">
              <a:buNone/>
            </a:pPr>
            <a:r>
              <a:rPr lang="en-US" dirty="0"/>
              <a:t>  </a:t>
            </a:r>
          </a:p>
        </p:txBody>
      </p:sp>
      <p:sp>
        <p:nvSpPr>
          <p:cNvPr id="4" name="Slide Number Placeholder 3">
            <a:extLst>
              <a:ext uri="{FF2B5EF4-FFF2-40B4-BE49-F238E27FC236}">
                <a16:creationId xmlns:a16="http://schemas.microsoft.com/office/drawing/2014/main" id="{9057FD6B-0CD3-4C98-9A8D-5186E49C76AD}"/>
              </a:ext>
            </a:extLst>
          </p:cNvPr>
          <p:cNvSpPr>
            <a:spLocks noGrp="1"/>
          </p:cNvSpPr>
          <p:nvPr>
            <p:ph type="sldNum" sz="quarter" idx="12"/>
          </p:nvPr>
        </p:nvSpPr>
        <p:spPr/>
        <p:txBody>
          <a:bodyPr/>
          <a:lstStyle/>
          <a:p>
            <a:fld id="{E4CB39CE-7E8E-4D5E-BDD0-B7914CC3C743}" type="slidenum">
              <a:rPr lang="en-US" smtClean="0"/>
              <a:t>20</a:t>
            </a:fld>
            <a:endParaRPr lang="en-US"/>
          </a:p>
        </p:txBody>
      </p:sp>
      <p:sp>
        <p:nvSpPr>
          <p:cNvPr id="6" name="TextBox 5">
            <a:extLst>
              <a:ext uri="{FF2B5EF4-FFF2-40B4-BE49-F238E27FC236}">
                <a16:creationId xmlns:a16="http://schemas.microsoft.com/office/drawing/2014/main" id="{F4E6F31E-CBEE-4E32-8F6C-8A88AAECB586}"/>
              </a:ext>
            </a:extLst>
          </p:cNvPr>
          <p:cNvSpPr txBox="1"/>
          <p:nvPr/>
        </p:nvSpPr>
        <p:spPr>
          <a:xfrm>
            <a:off x="2400299" y="1698723"/>
            <a:ext cx="695325" cy="369332"/>
          </a:xfrm>
          <a:prstGeom prst="rect">
            <a:avLst/>
          </a:prstGeom>
          <a:noFill/>
          <a:ln>
            <a:solidFill>
              <a:schemeClr val="tx1"/>
            </a:solidFill>
          </a:ln>
        </p:spPr>
        <p:txBody>
          <a:bodyPr wrap="square" rtlCol="0">
            <a:spAutoFit/>
          </a:bodyPr>
          <a:lstStyle/>
          <a:p>
            <a:r>
              <a:rPr lang="en-US" b="1" dirty="0"/>
              <a:t>User</a:t>
            </a:r>
          </a:p>
        </p:txBody>
      </p:sp>
      <p:sp>
        <p:nvSpPr>
          <p:cNvPr id="7" name="TextBox 6">
            <a:extLst>
              <a:ext uri="{FF2B5EF4-FFF2-40B4-BE49-F238E27FC236}">
                <a16:creationId xmlns:a16="http://schemas.microsoft.com/office/drawing/2014/main" id="{AB2F30CE-9C4F-4304-9DC4-6F6A55EDEE56}"/>
              </a:ext>
            </a:extLst>
          </p:cNvPr>
          <p:cNvSpPr txBox="1"/>
          <p:nvPr/>
        </p:nvSpPr>
        <p:spPr>
          <a:xfrm>
            <a:off x="3219449" y="2524741"/>
            <a:ext cx="742951" cy="369332"/>
          </a:xfrm>
          <a:prstGeom prst="rect">
            <a:avLst/>
          </a:prstGeom>
          <a:noFill/>
          <a:ln>
            <a:solidFill>
              <a:schemeClr val="tx1"/>
            </a:solidFill>
          </a:ln>
        </p:spPr>
        <p:txBody>
          <a:bodyPr wrap="square" rtlCol="0">
            <a:spAutoFit/>
          </a:bodyPr>
          <a:lstStyle/>
          <a:p>
            <a:r>
              <a:rPr lang="en-US" b="1" dirty="0"/>
              <a:t>Store</a:t>
            </a:r>
          </a:p>
        </p:txBody>
      </p:sp>
      <p:sp>
        <p:nvSpPr>
          <p:cNvPr id="8" name="TextBox 7">
            <a:extLst>
              <a:ext uri="{FF2B5EF4-FFF2-40B4-BE49-F238E27FC236}">
                <a16:creationId xmlns:a16="http://schemas.microsoft.com/office/drawing/2014/main" id="{A59B56B2-0806-4797-9C9C-D1B5381FBD41}"/>
              </a:ext>
            </a:extLst>
          </p:cNvPr>
          <p:cNvSpPr txBox="1"/>
          <p:nvPr/>
        </p:nvSpPr>
        <p:spPr>
          <a:xfrm>
            <a:off x="1171577" y="3717331"/>
            <a:ext cx="1095373" cy="369332"/>
          </a:xfrm>
          <a:prstGeom prst="rect">
            <a:avLst/>
          </a:prstGeom>
          <a:noFill/>
          <a:ln>
            <a:solidFill>
              <a:schemeClr val="tx1"/>
            </a:solidFill>
          </a:ln>
        </p:spPr>
        <p:txBody>
          <a:bodyPr wrap="square" rtlCol="0">
            <a:spAutoFit/>
          </a:bodyPr>
          <a:lstStyle/>
          <a:p>
            <a:r>
              <a:rPr lang="en-US" b="1" dirty="0"/>
              <a:t>Network</a:t>
            </a:r>
          </a:p>
        </p:txBody>
      </p:sp>
      <p:sp>
        <p:nvSpPr>
          <p:cNvPr id="9" name="TextBox 8">
            <a:extLst>
              <a:ext uri="{FF2B5EF4-FFF2-40B4-BE49-F238E27FC236}">
                <a16:creationId xmlns:a16="http://schemas.microsoft.com/office/drawing/2014/main" id="{1760C72D-4283-4C7D-8407-BABDD3EA95E0}"/>
              </a:ext>
            </a:extLst>
          </p:cNvPr>
          <p:cNvSpPr txBox="1"/>
          <p:nvPr/>
        </p:nvSpPr>
        <p:spPr>
          <a:xfrm>
            <a:off x="3095625" y="3578832"/>
            <a:ext cx="1181100" cy="646331"/>
          </a:xfrm>
          <a:prstGeom prst="rect">
            <a:avLst/>
          </a:prstGeom>
          <a:noFill/>
          <a:ln>
            <a:solidFill>
              <a:schemeClr val="tx1"/>
            </a:solidFill>
          </a:ln>
        </p:spPr>
        <p:txBody>
          <a:bodyPr wrap="square" rtlCol="0">
            <a:spAutoFit/>
          </a:bodyPr>
          <a:lstStyle/>
          <a:p>
            <a:r>
              <a:rPr lang="en-US" b="1" dirty="0"/>
              <a:t>Acquiring</a:t>
            </a:r>
          </a:p>
          <a:p>
            <a:r>
              <a:rPr lang="en-US" b="1" dirty="0"/>
              <a:t>Bank</a:t>
            </a:r>
          </a:p>
        </p:txBody>
      </p:sp>
      <p:sp>
        <p:nvSpPr>
          <p:cNvPr id="10" name="TextBox 9">
            <a:extLst>
              <a:ext uri="{FF2B5EF4-FFF2-40B4-BE49-F238E27FC236}">
                <a16:creationId xmlns:a16="http://schemas.microsoft.com/office/drawing/2014/main" id="{C9765815-B94F-4912-BCE8-7AE3B1E2BF39}"/>
              </a:ext>
            </a:extLst>
          </p:cNvPr>
          <p:cNvSpPr txBox="1"/>
          <p:nvPr/>
        </p:nvSpPr>
        <p:spPr>
          <a:xfrm>
            <a:off x="1352550" y="2370247"/>
            <a:ext cx="914400" cy="646331"/>
          </a:xfrm>
          <a:prstGeom prst="rect">
            <a:avLst/>
          </a:prstGeom>
          <a:noFill/>
          <a:ln>
            <a:solidFill>
              <a:schemeClr val="tx1"/>
            </a:solidFill>
          </a:ln>
        </p:spPr>
        <p:txBody>
          <a:bodyPr wrap="square" rtlCol="0">
            <a:spAutoFit/>
          </a:bodyPr>
          <a:lstStyle/>
          <a:p>
            <a:r>
              <a:rPr lang="en-US" b="1"/>
              <a:t>Card</a:t>
            </a:r>
          </a:p>
          <a:p>
            <a:r>
              <a:rPr lang="en-US" b="1"/>
              <a:t>Issuers</a:t>
            </a:r>
            <a:endParaRPr lang="en-US" b="1" dirty="0"/>
          </a:p>
        </p:txBody>
      </p:sp>
      <p:cxnSp>
        <p:nvCxnSpPr>
          <p:cNvPr id="12" name="Straight Arrow Connector 11">
            <a:extLst>
              <a:ext uri="{FF2B5EF4-FFF2-40B4-BE49-F238E27FC236}">
                <a16:creationId xmlns:a16="http://schemas.microsoft.com/office/drawing/2014/main" id="{52C25F3B-4D8D-4AD7-9278-F572E09244D0}"/>
              </a:ext>
            </a:extLst>
          </p:cNvPr>
          <p:cNvCxnSpPr>
            <a:cxnSpLocks/>
          </p:cNvCxnSpPr>
          <p:nvPr/>
        </p:nvCxnSpPr>
        <p:spPr>
          <a:xfrm>
            <a:off x="3095624" y="2012241"/>
            <a:ext cx="495301" cy="437221"/>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14" name="Straight Arrow Connector 13">
            <a:extLst>
              <a:ext uri="{FF2B5EF4-FFF2-40B4-BE49-F238E27FC236}">
                <a16:creationId xmlns:a16="http://schemas.microsoft.com/office/drawing/2014/main" id="{B5790697-D086-4569-8D0E-7E7CBAF5CE0E}"/>
              </a:ext>
            </a:extLst>
          </p:cNvPr>
          <p:cNvCxnSpPr>
            <a:cxnSpLocks/>
          </p:cNvCxnSpPr>
          <p:nvPr/>
        </p:nvCxnSpPr>
        <p:spPr>
          <a:xfrm>
            <a:off x="3686175" y="3032666"/>
            <a:ext cx="0" cy="549502"/>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16" name="Straight Arrow Connector 15">
            <a:extLst>
              <a:ext uri="{FF2B5EF4-FFF2-40B4-BE49-F238E27FC236}">
                <a16:creationId xmlns:a16="http://schemas.microsoft.com/office/drawing/2014/main" id="{216C1BD2-BD2F-42B6-A8A8-8E233D19AD4C}"/>
              </a:ext>
            </a:extLst>
          </p:cNvPr>
          <p:cNvCxnSpPr>
            <a:cxnSpLocks/>
          </p:cNvCxnSpPr>
          <p:nvPr/>
        </p:nvCxnSpPr>
        <p:spPr>
          <a:xfrm flipH="1">
            <a:off x="2447924" y="3901997"/>
            <a:ext cx="571500" cy="0"/>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20" name="Straight Arrow Connector 19">
            <a:extLst>
              <a:ext uri="{FF2B5EF4-FFF2-40B4-BE49-F238E27FC236}">
                <a16:creationId xmlns:a16="http://schemas.microsoft.com/office/drawing/2014/main" id="{8457DDD2-DCAD-4A37-8410-D42C691C587C}"/>
              </a:ext>
            </a:extLst>
          </p:cNvPr>
          <p:cNvCxnSpPr>
            <a:cxnSpLocks/>
          </p:cNvCxnSpPr>
          <p:nvPr/>
        </p:nvCxnSpPr>
        <p:spPr>
          <a:xfrm flipV="1">
            <a:off x="1790701" y="3125183"/>
            <a:ext cx="1" cy="45364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29" name="Straight Arrow Connector 28">
            <a:extLst>
              <a:ext uri="{FF2B5EF4-FFF2-40B4-BE49-F238E27FC236}">
                <a16:creationId xmlns:a16="http://schemas.microsoft.com/office/drawing/2014/main" id="{6F54B1B4-668E-48BE-82D5-A62C28F9E30C}"/>
              </a:ext>
            </a:extLst>
          </p:cNvPr>
          <p:cNvCxnSpPr>
            <a:cxnSpLocks/>
          </p:cNvCxnSpPr>
          <p:nvPr/>
        </p:nvCxnSpPr>
        <p:spPr>
          <a:xfrm flipV="1">
            <a:off x="1943100" y="1941155"/>
            <a:ext cx="457200" cy="408097"/>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33" name="TextBox 32">
            <a:extLst>
              <a:ext uri="{FF2B5EF4-FFF2-40B4-BE49-F238E27FC236}">
                <a16:creationId xmlns:a16="http://schemas.microsoft.com/office/drawing/2014/main" id="{D69CB60B-55C7-41E7-9060-A2B0C577AB86}"/>
              </a:ext>
            </a:extLst>
          </p:cNvPr>
          <p:cNvSpPr txBox="1"/>
          <p:nvPr/>
        </p:nvSpPr>
        <p:spPr>
          <a:xfrm>
            <a:off x="6396051" y="1462137"/>
            <a:ext cx="3562343" cy="5355312"/>
          </a:xfrm>
          <a:prstGeom prst="rect">
            <a:avLst/>
          </a:prstGeom>
          <a:noFill/>
          <a:ln>
            <a:solidFill>
              <a:schemeClr val="tx1"/>
            </a:solidFill>
          </a:ln>
        </p:spPr>
        <p:txBody>
          <a:bodyPr wrap="square" rtlCol="0">
            <a:spAutoFit/>
          </a:bodyPr>
          <a:lstStyle/>
          <a:p>
            <a:r>
              <a:rPr lang="en-US" b="1" dirty="0"/>
              <a:t>               </a:t>
            </a:r>
            <a:r>
              <a:rPr lang="en-US" b="1" u="sng" dirty="0"/>
              <a:t>Other Facts</a:t>
            </a:r>
          </a:p>
          <a:p>
            <a:endParaRPr lang="en-US" b="1" u="sng" dirty="0"/>
          </a:p>
          <a:p>
            <a:r>
              <a:rPr lang="en-US" b="1" dirty="0"/>
              <a:t>Network sets the “interchange fee” paid by acquirer to issuer, and a “network fee”</a:t>
            </a:r>
          </a:p>
          <a:p>
            <a:endParaRPr lang="en-US" b="1" dirty="0"/>
          </a:p>
          <a:p>
            <a:r>
              <a:rPr lang="en-US" b="1" dirty="0"/>
              <a:t>Debit card interchange fee (for large card issuers) is regulated and would be only </a:t>
            </a:r>
            <a:r>
              <a:rPr lang="en-US" b="1" dirty="0">
                <a:solidFill>
                  <a:srgbClr val="C00000"/>
                </a:solidFill>
              </a:rPr>
              <a:t>$0.26 </a:t>
            </a:r>
            <a:r>
              <a:rPr lang="en-US" b="1" dirty="0"/>
              <a:t>for this $100 transaction.  </a:t>
            </a:r>
          </a:p>
          <a:p>
            <a:endParaRPr lang="en-US" b="1" dirty="0"/>
          </a:p>
          <a:p>
            <a:r>
              <a:rPr lang="en-US" b="1" dirty="0"/>
              <a:t>Issuers set annual fee and interest rate </a:t>
            </a:r>
          </a:p>
          <a:p>
            <a:endParaRPr lang="en-US" b="1" dirty="0"/>
          </a:p>
          <a:p>
            <a:r>
              <a:rPr lang="en-US" b="1" dirty="0"/>
              <a:t>Acquiring is highly competitive </a:t>
            </a:r>
          </a:p>
          <a:p>
            <a:endParaRPr lang="en-US" b="1" dirty="0"/>
          </a:p>
          <a:p>
            <a:r>
              <a:rPr lang="en-US" b="1" dirty="0"/>
              <a:t>Amex and Discover Card are both issuer and network.</a:t>
            </a:r>
          </a:p>
          <a:p>
            <a:endParaRPr lang="en-US" b="1" dirty="0"/>
          </a:p>
        </p:txBody>
      </p:sp>
      <p:sp>
        <p:nvSpPr>
          <p:cNvPr id="34" name="TextBox 33">
            <a:extLst>
              <a:ext uri="{FF2B5EF4-FFF2-40B4-BE49-F238E27FC236}">
                <a16:creationId xmlns:a16="http://schemas.microsoft.com/office/drawing/2014/main" id="{B7841AD9-E5F9-4FA7-AB30-80886EFC744C}"/>
              </a:ext>
            </a:extLst>
          </p:cNvPr>
          <p:cNvSpPr txBox="1"/>
          <p:nvPr/>
        </p:nvSpPr>
        <p:spPr>
          <a:xfrm>
            <a:off x="1757361" y="4619535"/>
            <a:ext cx="2081214" cy="2031325"/>
          </a:xfrm>
          <a:prstGeom prst="rect">
            <a:avLst/>
          </a:prstGeom>
          <a:noFill/>
          <a:ln>
            <a:solidFill>
              <a:schemeClr val="tx1"/>
            </a:solidFill>
          </a:ln>
        </p:spPr>
        <p:txBody>
          <a:bodyPr wrap="square" rtlCol="0">
            <a:spAutoFit/>
          </a:bodyPr>
          <a:lstStyle/>
          <a:p>
            <a:r>
              <a:rPr lang="en-US" b="1" u="sng" dirty="0"/>
              <a:t>Revenue Division</a:t>
            </a:r>
          </a:p>
          <a:p>
            <a:r>
              <a:rPr lang="en-US" b="1" dirty="0"/>
              <a:t>User spends $100</a:t>
            </a:r>
          </a:p>
          <a:p>
            <a:endParaRPr lang="en-US" b="1" dirty="0"/>
          </a:p>
          <a:p>
            <a:r>
              <a:rPr lang="en-US" b="1" dirty="0"/>
              <a:t>Store =        $97.50</a:t>
            </a:r>
          </a:p>
          <a:p>
            <a:r>
              <a:rPr lang="en-US" b="1" dirty="0"/>
              <a:t>Acquirer = ~$0.40</a:t>
            </a:r>
          </a:p>
          <a:p>
            <a:r>
              <a:rPr lang="en-US" b="1" dirty="0"/>
              <a:t>Network = ~$0.20</a:t>
            </a:r>
          </a:p>
          <a:p>
            <a:r>
              <a:rPr lang="en-US" b="1" dirty="0"/>
              <a:t>Issuer =      ~$1.90</a:t>
            </a:r>
          </a:p>
        </p:txBody>
      </p:sp>
    </p:spTree>
    <p:extLst>
      <p:ext uri="{BB962C8B-B14F-4D97-AF65-F5344CB8AC3E}">
        <p14:creationId xmlns:p14="http://schemas.microsoft.com/office/powerpoint/2010/main" val="29494899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AE484E1-C56B-47DC-92C5-8DF970BF0E5E}"/>
              </a:ext>
            </a:extLst>
          </p:cNvPr>
          <p:cNvSpPr>
            <a:spLocks noGrp="1"/>
          </p:cNvSpPr>
          <p:nvPr>
            <p:ph type="title"/>
          </p:nvPr>
        </p:nvSpPr>
        <p:spPr/>
        <p:txBody>
          <a:bodyPr/>
          <a:lstStyle/>
          <a:p>
            <a:r>
              <a:rPr lang="en-US" i="1" dirty="0"/>
              <a:t>U.S. v. Visa </a:t>
            </a:r>
            <a:r>
              <a:rPr lang="en-US" dirty="0"/>
              <a:t>(2d Cir. 2003)</a:t>
            </a:r>
          </a:p>
        </p:txBody>
      </p:sp>
      <p:sp>
        <p:nvSpPr>
          <p:cNvPr id="3" name="Content Placeholder 2">
            <a:extLst>
              <a:ext uri="{FF2B5EF4-FFF2-40B4-BE49-F238E27FC236}">
                <a16:creationId xmlns:a16="http://schemas.microsoft.com/office/drawing/2014/main" id="{729553AF-A2D6-4095-8CB4-6324C742FE01}"/>
              </a:ext>
            </a:extLst>
          </p:cNvPr>
          <p:cNvSpPr>
            <a:spLocks noGrp="1"/>
          </p:cNvSpPr>
          <p:nvPr>
            <p:ph idx="1"/>
          </p:nvPr>
        </p:nvSpPr>
        <p:spPr>
          <a:xfrm>
            <a:off x="621159" y="1558479"/>
            <a:ext cx="7648254" cy="4351338"/>
          </a:xfrm>
        </p:spPr>
        <p:txBody>
          <a:bodyPr>
            <a:normAutofit/>
          </a:bodyPr>
          <a:lstStyle/>
          <a:p>
            <a:r>
              <a:rPr lang="en-US" sz="2400" dirty="0"/>
              <a:t>Background</a:t>
            </a:r>
          </a:p>
          <a:p>
            <a:pPr lvl="1"/>
            <a:r>
              <a:rPr lang="en-US" sz="2000" dirty="0"/>
              <a:t>Visa &amp; MasterCard are separate associations owned by the banks </a:t>
            </a:r>
          </a:p>
          <a:p>
            <a:pPr lvl="1"/>
            <a:r>
              <a:rPr lang="en-US" sz="2000" dirty="0"/>
              <a:t>Many banks (especially the largest) are members of both and </a:t>
            </a:r>
            <a:br>
              <a:rPr lang="en-US" sz="2000" dirty="0"/>
            </a:br>
            <a:r>
              <a:rPr lang="en-US" sz="2000" dirty="0"/>
              <a:t>issue both card brands</a:t>
            </a:r>
          </a:p>
          <a:p>
            <a:pPr lvl="1"/>
            <a:r>
              <a:rPr lang="en-US" sz="2000" dirty="0"/>
              <a:t>Both Assoc passed bylaws that prevent members from issuing American Express or Discover cards (or other “cards deemed competitive”)</a:t>
            </a:r>
            <a:br>
              <a:rPr lang="en-US" sz="2000" dirty="0"/>
            </a:br>
            <a:endParaRPr lang="en-US" sz="2000" dirty="0"/>
          </a:p>
          <a:p>
            <a:r>
              <a:rPr lang="en-US" sz="2400" dirty="0"/>
              <a:t>Competitive Effects</a:t>
            </a:r>
          </a:p>
          <a:p>
            <a:pPr lvl="1"/>
            <a:r>
              <a:rPr lang="en-US" sz="2000" dirty="0"/>
              <a:t>Reduce competition among card networks for desirable and innovative card features</a:t>
            </a:r>
            <a:endParaRPr lang="en-US" dirty="0"/>
          </a:p>
          <a:p>
            <a:pPr lvl="1"/>
            <a:r>
              <a:rPr lang="en-US" sz="2000" dirty="0"/>
              <a:t>Court rejects “cohesion” efficiency claim </a:t>
            </a:r>
          </a:p>
          <a:p>
            <a:pPr marL="0" indent="0">
              <a:buNone/>
            </a:pPr>
            <a:endParaRPr lang="en-US" sz="2400" dirty="0"/>
          </a:p>
        </p:txBody>
      </p:sp>
      <p:sp>
        <p:nvSpPr>
          <p:cNvPr id="4" name="Slide Number Placeholder 3">
            <a:extLst>
              <a:ext uri="{FF2B5EF4-FFF2-40B4-BE49-F238E27FC236}">
                <a16:creationId xmlns:a16="http://schemas.microsoft.com/office/drawing/2014/main" id="{7502659E-4EB6-40B7-8406-7E044816B971}"/>
              </a:ext>
            </a:extLst>
          </p:cNvPr>
          <p:cNvSpPr>
            <a:spLocks noGrp="1"/>
          </p:cNvSpPr>
          <p:nvPr>
            <p:ph type="sldNum" sz="quarter" idx="12"/>
          </p:nvPr>
        </p:nvSpPr>
        <p:spPr/>
        <p:txBody>
          <a:bodyPr/>
          <a:lstStyle/>
          <a:p>
            <a:fld id="{E4CB39CE-7E8E-4D5E-BDD0-B7914CC3C743}" type="slidenum">
              <a:rPr lang="en-US" smtClean="0"/>
              <a:t>21</a:t>
            </a:fld>
            <a:endParaRPr lang="en-US"/>
          </a:p>
        </p:txBody>
      </p:sp>
      <p:cxnSp>
        <p:nvCxnSpPr>
          <p:cNvPr id="5" name="Straight Arrow Connector 4">
            <a:extLst>
              <a:ext uri="{FF2B5EF4-FFF2-40B4-BE49-F238E27FC236}">
                <a16:creationId xmlns:a16="http://schemas.microsoft.com/office/drawing/2014/main" id="{6575A378-197F-47F5-AACA-F32FD32D83A9}"/>
              </a:ext>
            </a:extLst>
          </p:cNvPr>
          <p:cNvCxnSpPr>
            <a:cxnSpLocks/>
          </p:cNvCxnSpPr>
          <p:nvPr/>
        </p:nvCxnSpPr>
        <p:spPr>
          <a:xfrm flipH="1" flipV="1">
            <a:off x="7130267" y="3676719"/>
            <a:ext cx="1139146" cy="346800"/>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6" name="TextBox 5">
            <a:extLst>
              <a:ext uri="{FF2B5EF4-FFF2-40B4-BE49-F238E27FC236}">
                <a16:creationId xmlns:a16="http://schemas.microsoft.com/office/drawing/2014/main" id="{121DFCFD-5B2A-46F2-BF6A-1F579520707D}"/>
              </a:ext>
            </a:extLst>
          </p:cNvPr>
          <p:cNvSpPr txBox="1"/>
          <p:nvPr/>
        </p:nvSpPr>
        <p:spPr>
          <a:xfrm>
            <a:off x="8518132" y="3676719"/>
            <a:ext cx="3286874" cy="1015663"/>
          </a:xfrm>
          <a:prstGeom prst="rect">
            <a:avLst/>
          </a:prstGeom>
          <a:noFill/>
          <a:ln w="38100">
            <a:solidFill>
              <a:srgbClr val="0070C0"/>
            </a:solidFill>
          </a:ln>
        </p:spPr>
        <p:txBody>
          <a:bodyPr wrap="square" rtlCol="0">
            <a:spAutoFit/>
          </a:bodyPr>
          <a:lstStyle/>
          <a:p>
            <a:r>
              <a:rPr lang="en-US" sz="2000" b="1" dirty="0">
                <a:solidFill>
                  <a:srgbClr val="0070C0"/>
                </a:solidFill>
              </a:rPr>
              <a:t>But, why doesn’t Visa deem MC cards as “competitive,” or vice versa?  </a:t>
            </a:r>
            <a:endParaRPr lang="en-US" sz="2000" b="1" i="1" dirty="0">
              <a:solidFill>
                <a:srgbClr val="0070C0"/>
              </a:solidFill>
            </a:endParaRPr>
          </a:p>
        </p:txBody>
      </p:sp>
      <p:cxnSp>
        <p:nvCxnSpPr>
          <p:cNvPr id="7" name="Straight Arrow Connector 6">
            <a:extLst>
              <a:ext uri="{FF2B5EF4-FFF2-40B4-BE49-F238E27FC236}">
                <a16:creationId xmlns:a16="http://schemas.microsoft.com/office/drawing/2014/main" id="{4E7FE942-E672-4146-8F5D-A594BCF867BE}"/>
              </a:ext>
            </a:extLst>
          </p:cNvPr>
          <p:cNvCxnSpPr>
            <a:cxnSpLocks/>
          </p:cNvCxnSpPr>
          <p:nvPr/>
        </p:nvCxnSpPr>
        <p:spPr>
          <a:xfrm flipH="1">
            <a:off x="7267680" y="1560160"/>
            <a:ext cx="1250452" cy="261056"/>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8" name="TextBox 7">
            <a:extLst>
              <a:ext uri="{FF2B5EF4-FFF2-40B4-BE49-F238E27FC236}">
                <a16:creationId xmlns:a16="http://schemas.microsoft.com/office/drawing/2014/main" id="{6440B177-30A1-4A08-AA9B-FBA613BE3AEE}"/>
              </a:ext>
            </a:extLst>
          </p:cNvPr>
          <p:cNvSpPr txBox="1"/>
          <p:nvPr/>
        </p:nvSpPr>
        <p:spPr>
          <a:xfrm>
            <a:off x="8684657" y="665760"/>
            <a:ext cx="3286874" cy="1015663"/>
          </a:xfrm>
          <a:prstGeom prst="rect">
            <a:avLst/>
          </a:prstGeom>
          <a:noFill/>
          <a:ln w="38100">
            <a:solidFill>
              <a:srgbClr val="0070C0"/>
            </a:solidFill>
          </a:ln>
        </p:spPr>
        <p:txBody>
          <a:bodyPr wrap="square" rtlCol="0">
            <a:spAutoFit/>
          </a:bodyPr>
          <a:lstStyle/>
          <a:p>
            <a:r>
              <a:rPr lang="en-US" sz="2000" b="1" dirty="0">
                <a:solidFill>
                  <a:srgbClr val="0070C0"/>
                </a:solidFill>
              </a:rPr>
              <a:t>They have since done IPOs to try to escape the “horizontal” concerns</a:t>
            </a:r>
            <a:endParaRPr lang="en-US" sz="2000" b="1" i="1" dirty="0">
              <a:solidFill>
                <a:srgbClr val="0070C0"/>
              </a:solidFill>
            </a:endParaRPr>
          </a:p>
        </p:txBody>
      </p:sp>
    </p:spTree>
    <p:extLst>
      <p:ext uri="{BB962C8B-B14F-4D97-AF65-F5344CB8AC3E}">
        <p14:creationId xmlns:p14="http://schemas.microsoft.com/office/powerpoint/2010/main" val="2639943165"/>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511FE99-ED52-4999-AC93-7A7A9E792505}"/>
              </a:ext>
            </a:extLst>
          </p:cNvPr>
          <p:cNvSpPr>
            <a:spLocks noGrp="1"/>
          </p:cNvSpPr>
          <p:nvPr>
            <p:ph type="title"/>
          </p:nvPr>
        </p:nvSpPr>
        <p:spPr/>
        <p:txBody>
          <a:bodyPr/>
          <a:lstStyle/>
          <a:p>
            <a:r>
              <a:rPr lang="en-US" i="1" dirty="0"/>
              <a:t>U.S. v. Visa</a:t>
            </a:r>
            <a:r>
              <a:rPr lang="en-US" dirty="0"/>
              <a:t>: Rule of Reason Analysis </a:t>
            </a:r>
            <a:r>
              <a:rPr lang="en-US" sz="2000" i="1" dirty="0">
                <a:solidFill>
                  <a:srgbClr val="00B0F0"/>
                </a:solidFill>
              </a:rPr>
              <a:t>(pp. 620-29)</a:t>
            </a:r>
            <a:endParaRPr lang="en-US" i="1" dirty="0">
              <a:solidFill>
                <a:srgbClr val="00B0F0"/>
              </a:solidFill>
            </a:endParaRPr>
          </a:p>
        </p:txBody>
      </p:sp>
      <p:sp>
        <p:nvSpPr>
          <p:cNvPr id="3" name="Content Placeholder 2">
            <a:extLst>
              <a:ext uri="{FF2B5EF4-FFF2-40B4-BE49-F238E27FC236}">
                <a16:creationId xmlns:a16="http://schemas.microsoft.com/office/drawing/2014/main" id="{0DEEDC85-EFD0-44EE-ACB8-E6A186002497}"/>
              </a:ext>
            </a:extLst>
          </p:cNvPr>
          <p:cNvSpPr>
            <a:spLocks noGrp="1"/>
          </p:cNvSpPr>
          <p:nvPr>
            <p:ph idx="1"/>
          </p:nvPr>
        </p:nvSpPr>
        <p:spPr>
          <a:xfrm>
            <a:off x="838199" y="1552575"/>
            <a:ext cx="7496175" cy="5168900"/>
          </a:xfrm>
        </p:spPr>
        <p:txBody>
          <a:bodyPr>
            <a:normAutofit lnSpcReduction="10000"/>
          </a:bodyPr>
          <a:lstStyle/>
          <a:p>
            <a:r>
              <a:rPr lang="en-US" sz="2400" dirty="0"/>
              <a:t>Relevant market is card services provided to card issuers </a:t>
            </a:r>
            <a:r>
              <a:rPr lang="en-US" sz="1800" dirty="0">
                <a:solidFill>
                  <a:srgbClr val="00B0F0"/>
                </a:solidFill>
              </a:rPr>
              <a:t>(</a:t>
            </a:r>
            <a:r>
              <a:rPr lang="en-US" sz="1800" i="1" dirty="0">
                <a:solidFill>
                  <a:srgbClr val="00B0F0"/>
                </a:solidFill>
              </a:rPr>
              <a:t>pp.624-25)</a:t>
            </a:r>
            <a:endParaRPr lang="en-US" sz="2400" dirty="0">
              <a:solidFill>
                <a:srgbClr val="00B0F0"/>
              </a:solidFill>
            </a:endParaRPr>
          </a:p>
          <a:p>
            <a:pPr lvl="1"/>
            <a:r>
              <a:rPr lang="en-US" sz="2000" dirty="0"/>
              <a:t>2d Cir. does not define a 2-sided market.  </a:t>
            </a:r>
          </a:p>
          <a:p>
            <a:r>
              <a:rPr lang="en-US" sz="2400" dirty="0"/>
              <a:t>Visa and MC each have market power </a:t>
            </a:r>
            <a:r>
              <a:rPr lang="en-US" sz="1600" i="1" dirty="0">
                <a:solidFill>
                  <a:srgbClr val="00B0F0"/>
                </a:solidFill>
              </a:rPr>
              <a:t>(p.625)</a:t>
            </a:r>
            <a:endParaRPr lang="en-US" sz="2400" i="1" dirty="0">
              <a:solidFill>
                <a:srgbClr val="00B0F0"/>
              </a:solidFill>
            </a:endParaRPr>
          </a:p>
          <a:p>
            <a:pPr lvl="1"/>
            <a:r>
              <a:rPr lang="en-US" sz="2000" dirty="0"/>
              <a:t>Market shares (Visa = 47%; MC=26%)</a:t>
            </a:r>
          </a:p>
          <a:p>
            <a:pPr lvl="1"/>
            <a:r>
              <a:rPr lang="en-US" sz="2000" dirty="0"/>
              <a:t>Direct evidence of inelastic demand by merchants </a:t>
            </a:r>
          </a:p>
          <a:p>
            <a:pPr lvl="1"/>
            <a:r>
              <a:rPr lang="en-US" sz="2000" dirty="0"/>
              <a:t>No bank willing to issue Amex cards </a:t>
            </a:r>
          </a:p>
          <a:p>
            <a:pPr lvl="1"/>
            <a:r>
              <a:rPr lang="en-US" sz="2000" dirty="0"/>
              <a:t>Natural experiment – Amex was able to obtain bank issuers outside of the US </a:t>
            </a:r>
          </a:p>
          <a:p>
            <a:r>
              <a:rPr lang="en-US" sz="2400" dirty="0"/>
              <a:t>Harm to competition </a:t>
            </a:r>
            <a:r>
              <a:rPr lang="en-US" sz="1800" i="1" dirty="0">
                <a:solidFill>
                  <a:srgbClr val="00B0F0"/>
                </a:solidFill>
              </a:rPr>
              <a:t>(pp.625-27)</a:t>
            </a:r>
            <a:endParaRPr lang="en-US" sz="2400" dirty="0"/>
          </a:p>
          <a:p>
            <a:pPr lvl="1"/>
            <a:r>
              <a:rPr lang="en-US" sz="2000" dirty="0"/>
              <a:t>“Total exclusion” of Amex and Discover from card issuers</a:t>
            </a:r>
          </a:p>
          <a:p>
            <a:pPr lvl="1"/>
            <a:r>
              <a:rPr lang="en-US" sz="2000" dirty="0"/>
              <a:t>Price and product competition reduced, </a:t>
            </a:r>
            <a:br>
              <a:rPr lang="en-US" sz="2000" dirty="0"/>
            </a:br>
            <a:r>
              <a:rPr lang="en-US" sz="2000" dirty="0"/>
              <a:t>including innovative card features  </a:t>
            </a:r>
          </a:p>
          <a:p>
            <a:r>
              <a:rPr lang="en-US" sz="2400" dirty="0"/>
              <a:t>Efficiency claims rejected </a:t>
            </a:r>
            <a:r>
              <a:rPr lang="en-US" sz="1800" i="1" dirty="0">
                <a:solidFill>
                  <a:srgbClr val="00B0F0"/>
                </a:solidFill>
              </a:rPr>
              <a:t>(p.628)</a:t>
            </a:r>
            <a:endParaRPr lang="en-US" sz="2400" i="1" dirty="0">
              <a:solidFill>
                <a:srgbClr val="00B0F0"/>
              </a:solidFill>
            </a:endParaRPr>
          </a:p>
          <a:p>
            <a:pPr lvl="1"/>
            <a:r>
              <a:rPr lang="en-US" sz="2000" dirty="0"/>
              <a:t>Network “cohesion”</a:t>
            </a:r>
          </a:p>
          <a:p>
            <a:pPr lvl="1"/>
            <a:endParaRPr lang="en-US" sz="2000" dirty="0"/>
          </a:p>
        </p:txBody>
      </p:sp>
      <p:sp>
        <p:nvSpPr>
          <p:cNvPr id="4" name="Slide Number Placeholder 3">
            <a:extLst>
              <a:ext uri="{FF2B5EF4-FFF2-40B4-BE49-F238E27FC236}">
                <a16:creationId xmlns:a16="http://schemas.microsoft.com/office/drawing/2014/main" id="{52C1259B-34B8-452C-B9DE-E89BBE32DAF2}"/>
              </a:ext>
            </a:extLst>
          </p:cNvPr>
          <p:cNvSpPr>
            <a:spLocks noGrp="1"/>
          </p:cNvSpPr>
          <p:nvPr>
            <p:ph type="sldNum" sz="quarter" idx="12"/>
          </p:nvPr>
        </p:nvSpPr>
        <p:spPr/>
        <p:txBody>
          <a:bodyPr/>
          <a:lstStyle/>
          <a:p>
            <a:fld id="{E4CB39CE-7E8E-4D5E-BDD0-B7914CC3C743}" type="slidenum">
              <a:rPr lang="en-US" smtClean="0"/>
              <a:t>22</a:t>
            </a:fld>
            <a:endParaRPr lang="en-US"/>
          </a:p>
        </p:txBody>
      </p:sp>
      <p:cxnSp>
        <p:nvCxnSpPr>
          <p:cNvPr id="5" name="Straight Arrow Connector 4">
            <a:extLst>
              <a:ext uri="{FF2B5EF4-FFF2-40B4-BE49-F238E27FC236}">
                <a16:creationId xmlns:a16="http://schemas.microsoft.com/office/drawing/2014/main" id="{F92DF7CD-F1DF-4853-8274-F8B7C3DF8143}"/>
              </a:ext>
            </a:extLst>
          </p:cNvPr>
          <p:cNvCxnSpPr>
            <a:cxnSpLocks/>
          </p:cNvCxnSpPr>
          <p:nvPr/>
        </p:nvCxnSpPr>
        <p:spPr>
          <a:xfrm flipH="1">
            <a:off x="6527027" y="2288283"/>
            <a:ext cx="721498" cy="0"/>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6" name="Straight Arrow Connector 5">
            <a:extLst>
              <a:ext uri="{FF2B5EF4-FFF2-40B4-BE49-F238E27FC236}">
                <a16:creationId xmlns:a16="http://schemas.microsoft.com/office/drawing/2014/main" id="{98AE62B4-65CB-4D26-9E69-F2D94C9A4492}"/>
              </a:ext>
            </a:extLst>
          </p:cNvPr>
          <p:cNvCxnSpPr>
            <a:cxnSpLocks/>
          </p:cNvCxnSpPr>
          <p:nvPr/>
        </p:nvCxnSpPr>
        <p:spPr>
          <a:xfrm flipH="1">
            <a:off x="5865400" y="5354630"/>
            <a:ext cx="1635377" cy="0"/>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7" name="TextBox 6">
            <a:extLst>
              <a:ext uri="{FF2B5EF4-FFF2-40B4-BE49-F238E27FC236}">
                <a16:creationId xmlns:a16="http://schemas.microsoft.com/office/drawing/2014/main" id="{5CE9FADC-D6AF-4A1A-BFEE-43361238DE22}"/>
              </a:ext>
            </a:extLst>
          </p:cNvPr>
          <p:cNvSpPr txBox="1"/>
          <p:nvPr/>
        </p:nvSpPr>
        <p:spPr>
          <a:xfrm>
            <a:off x="7500777" y="2038802"/>
            <a:ext cx="3552316" cy="369332"/>
          </a:xfrm>
          <a:prstGeom prst="rect">
            <a:avLst/>
          </a:prstGeom>
          <a:noFill/>
          <a:ln w="38100">
            <a:solidFill>
              <a:srgbClr val="0070C0"/>
            </a:solidFill>
          </a:ln>
        </p:spPr>
        <p:txBody>
          <a:bodyPr wrap="square" rtlCol="0">
            <a:spAutoFit/>
          </a:bodyPr>
          <a:lstStyle/>
          <a:p>
            <a:r>
              <a:rPr lang="en-US" b="1" dirty="0">
                <a:solidFill>
                  <a:srgbClr val="0070C0"/>
                </a:solidFill>
              </a:rPr>
              <a:t>cf.  2d Cir. in Amex (topic 26)</a:t>
            </a:r>
            <a:endParaRPr lang="en-US" b="1" i="1" dirty="0">
              <a:solidFill>
                <a:srgbClr val="0070C0"/>
              </a:solidFill>
            </a:endParaRPr>
          </a:p>
        </p:txBody>
      </p:sp>
      <p:cxnSp>
        <p:nvCxnSpPr>
          <p:cNvPr id="9" name="Straight Arrow Connector 8">
            <a:extLst>
              <a:ext uri="{FF2B5EF4-FFF2-40B4-BE49-F238E27FC236}">
                <a16:creationId xmlns:a16="http://schemas.microsoft.com/office/drawing/2014/main" id="{F7E6BEB4-5025-4D46-BA13-B7815E7513A4}"/>
              </a:ext>
            </a:extLst>
          </p:cNvPr>
          <p:cNvCxnSpPr>
            <a:cxnSpLocks/>
          </p:cNvCxnSpPr>
          <p:nvPr/>
        </p:nvCxnSpPr>
        <p:spPr>
          <a:xfrm flipH="1">
            <a:off x="6166278" y="3199397"/>
            <a:ext cx="721498" cy="0"/>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0" name="TextBox 9">
            <a:extLst>
              <a:ext uri="{FF2B5EF4-FFF2-40B4-BE49-F238E27FC236}">
                <a16:creationId xmlns:a16="http://schemas.microsoft.com/office/drawing/2014/main" id="{2A8784FA-8EA9-4DE8-A27A-109D8F01172B}"/>
              </a:ext>
            </a:extLst>
          </p:cNvPr>
          <p:cNvSpPr txBox="1"/>
          <p:nvPr/>
        </p:nvSpPr>
        <p:spPr>
          <a:xfrm>
            <a:off x="7248525" y="2845454"/>
            <a:ext cx="3552316" cy="646331"/>
          </a:xfrm>
          <a:prstGeom prst="rect">
            <a:avLst/>
          </a:prstGeom>
          <a:noFill/>
          <a:ln w="38100">
            <a:solidFill>
              <a:srgbClr val="0070C0"/>
            </a:solidFill>
          </a:ln>
        </p:spPr>
        <p:txBody>
          <a:bodyPr wrap="square" rtlCol="0">
            <a:spAutoFit/>
          </a:bodyPr>
          <a:lstStyle/>
          <a:p>
            <a:r>
              <a:rPr lang="en-US" b="1" dirty="0">
                <a:solidFill>
                  <a:srgbClr val="0070C0"/>
                </a:solidFill>
              </a:rPr>
              <a:t>Amex market share similar to MC in </a:t>
            </a:r>
            <a:r>
              <a:rPr lang="en-US" b="1" i="1" dirty="0">
                <a:solidFill>
                  <a:srgbClr val="0070C0"/>
                </a:solidFill>
              </a:rPr>
              <a:t>Ohio v. Amex </a:t>
            </a:r>
            <a:r>
              <a:rPr lang="en-US" b="1" dirty="0">
                <a:solidFill>
                  <a:srgbClr val="0070C0"/>
                </a:solidFill>
              </a:rPr>
              <a:t>(topic 26)</a:t>
            </a:r>
            <a:endParaRPr lang="en-US" b="1" i="1" dirty="0">
              <a:solidFill>
                <a:srgbClr val="0070C0"/>
              </a:solidFill>
            </a:endParaRPr>
          </a:p>
        </p:txBody>
      </p:sp>
      <p:sp>
        <p:nvSpPr>
          <p:cNvPr id="12" name="TextBox 11">
            <a:extLst>
              <a:ext uri="{FF2B5EF4-FFF2-40B4-BE49-F238E27FC236}">
                <a16:creationId xmlns:a16="http://schemas.microsoft.com/office/drawing/2014/main" id="{050DD352-7161-4163-925F-FCCF7974F06D}"/>
              </a:ext>
            </a:extLst>
          </p:cNvPr>
          <p:cNvSpPr txBox="1"/>
          <p:nvPr/>
        </p:nvSpPr>
        <p:spPr>
          <a:xfrm>
            <a:off x="7725925" y="4594144"/>
            <a:ext cx="4236325" cy="923330"/>
          </a:xfrm>
          <a:prstGeom prst="rect">
            <a:avLst/>
          </a:prstGeom>
          <a:noFill/>
          <a:ln w="38100">
            <a:solidFill>
              <a:srgbClr val="0070C0"/>
            </a:solidFill>
          </a:ln>
        </p:spPr>
        <p:txBody>
          <a:bodyPr wrap="square" rtlCol="0">
            <a:spAutoFit/>
          </a:bodyPr>
          <a:lstStyle/>
          <a:p>
            <a:r>
              <a:rPr lang="en-US" b="1" dirty="0">
                <a:solidFill>
                  <a:srgbClr val="0070C0"/>
                </a:solidFill>
              </a:rPr>
              <a:t>“Price” effects means a higher merchant fee paid by merchants &amp; higher interchange fee received by issuers</a:t>
            </a:r>
            <a:endParaRPr lang="en-US" b="1" i="1" dirty="0">
              <a:solidFill>
                <a:srgbClr val="0070C0"/>
              </a:solidFill>
            </a:endParaRPr>
          </a:p>
        </p:txBody>
      </p:sp>
      <p:cxnSp>
        <p:nvCxnSpPr>
          <p:cNvPr id="14" name="Straight Arrow Connector 13">
            <a:extLst>
              <a:ext uri="{FF2B5EF4-FFF2-40B4-BE49-F238E27FC236}">
                <a16:creationId xmlns:a16="http://schemas.microsoft.com/office/drawing/2014/main" id="{10E1FE7B-CF87-4877-A3B0-778225921314}"/>
              </a:ext>
            </a:extLst>
          </p:cNvPr>
          <p:cNvCxnSpPr>
            <a:cxnSpLocks/>
          </p:cNvCxnSpPr>
          <p:nvPr/>
        </p:nvCxnSpPr>
        <p:spPr>
          <a:xfrm flipH="1">
            <a:off x="4058427" y="6351884"/>
            <a:ext cx="1513698" cy="0"/>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5" name="TextBox 14">
            <a:extLst>
              <a:ext uri="{FF2B5EF4-FFF2-40B4-BE49-F238E27FC236}">
                <a16:creationId xmlns:a16="http://schemas.microsoft.com/office/drawing/2014/main" id="{C2CD47EE-DCCB-41DB-B46C-3D0550D83AA7}"/>
              </a:ext>
            </a:extLst>
          </p:cNvPr>
          <p:cNvSpPr txBox="1"/>
          <p:nvPr/>
        </p:nvSpPr>
        <p:spPr>
          <a:xfrm>
            <a:off x="5865400" y="5708572"/>
            <a:ext cx="5981699" cy="923330"/>
          </a:xfrm>
          <a:prstGeom prst="rect">
            <a:avLst/>
          </a:prstGeom>
          <a:solidFill>
            <a:srgbClr val="FFFF00"/>
          </a:solidFill>
          <a:ln w="38100">
            <a:solidFill>
              <a:srgbClr val="0070C0"/>
            </a:solidFill>
          </a:ln>
        </p:spPr>
        <p:txBody>
          <a:bodyPr wrap="square" rtlCol="0">
            <a:spAutoFit/>
          </a:bodyPr>
          <a:lstStyle/>
          <a:p>
            <a:r>
              <a:rPr lang="en-US" b="1" i="1" dirty="0">
                <a:solidFill>
                  <a:srgbClr val="0070C0"/>
                </a:solidFill>
              </a:rPr>
              <a:t>Cohesion </a:t>
            </a:r>
            <a:r>
              <a:rPr lang="en-US" b="1" dirty="0">
                <a:solidFill>
                  <a:srgbClr val="0070C0"/>
                </a:solidFill>
              </a:rPr>
              <a:t>– but note that banks can be members of both networks.  So “cohesion” just meant among banks, since </a:t>
            </a:r>
            <a:br>
              <a:rPr lang="en-US" b="1" dirty="0">
                <a:solidFill>
                  <a:srgbClr val="0070C0"/>
                </a:solidFill>
              </a:rPr>
            </a:br>
            <a:r>
              <a:rPr lang="en-US" b="1" dirty="0">
                <a:solidFill>
                  <a:srgbClr val="0070C0"/>
                </a:solidFill>
              </a:rPr>
              <a:t>network in principle could include </a:t>
            </a:r>
            <a:r>
              <a:rPr lang="en-US" b="1" i="1" dirty="0">
                <a:solidFill>
                  <a:srgbClr val="0070C0"/>
                </a:solidFill>
              </a:rPr>
              <a:t>non-bank </a:t>
            </a:r>
            <a:r>
              <a:rPr lang="en-US" b="1" dirty="0">
                <a:solidFill>
                  <a:srgbClr val="0070C0"/>
                </a:solidFill>
              </a:rPr>
              <a:t>competitors</a:t>
            </a:r>
            <a:endParaRPr lang="en-US" b="1" i="1" dirty="0">
              <a:solidFill>
                <a:srgbClr val="0070C0"/>
              </a:solidFill>
            </a:endParaRPr>
          </a:p>
        </p:txBody>
      </p:sp>
    </p:spTree>
    <p:extLst>
      <p:ext uri="{BB962C8B-B14F-4D97-AF65-F5344CB8AC3E}">
        <p14:creationId xmlns:p14="http://schemas.microsoft.com/office/powerpoint/2010/main" val="1125465563"/>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F7E0FC5-FB96-40EA-92E7-B8B76D2B5C89}"/>
              </a:ext>
            </a:extLst>
          </p:cNvPr>
          <p:cNvSpPr>
            <a:spLocks noGrp="1"/>
          </p:cNvSpPr>
          <p:nvPr>
            <p:ph type="title"/>
          </p:nvPr>
        </p:nvSpPr>
        <p:spPr/>
        <p:txBody>
          <a:bodyPr/>
          <a:lstStyle/>
          <a:p>
            <a:r>
              <a:rPr lang="en-US" i="1" dirty="0"/>
              <a:t>SCLC v. Visa</a:t>
            </a:r>
            <a:r>
              <a:rPr lang="en-US" dirty="0"/>
              <a:t> (10th Cir. 1991)</a:t>
            </a:r>
          </a:p>
        </p:txBody>
      </p:sp>
      <p:sp>
        <p:nvSpPr>
          <p:cNvPr id="3" name="Content Placeholder 2">
            <a:extLst>
              <a:ext uri="{FF2B5EF4-FFF2-40B4-BE49-F238E27FC236}">
                <a16:creationId xmlns:a16="http://schemas.microsoft.com/office/drawing/2014/main" id="{A7B35AA4-A8AE-45AA-AEB9-E723DCE87B76}"/>
              </a:ext>
            </a:extLst>
          </p:cNvPr>
          <p:cNvSpPr>
            <a:spLocks noGrp="1"/>
          </p:cNvSpPr>
          <p:nvPr>
            <p:ph idx="1"/>
          </p:nvPr>
        </p:nvSpPr>
        <p:spPr>
          <a:xfrm>
            <a:off x="550523" y="1431756"/>
            <a:ext cx="8531831" cy="5183526"/>
          </a:xfrm>
        </p:spPr>
        <p:txBody>
          <a:bodyPr>
            <a:normAutofit fontScale="77500" lnSpcReduction="20000"/>
          </a:bodyPr>
          <a:lstStyle/>
          <a:p>
            <a:r>
              <a:rPr lang="en-US" dirty="0"/>
              <a:t>Parallel (earlier) case brought by Discover Card against Visa &amp; MC</a:t>
            </a:r>
          </a:p>
          <a:p>
            <a:r>
              <a:rPr lang="en-US" dirty="0"/>
              <a:t>Background</a:t>
            </a:r>
          </a:p>
          <a:p>
            <a:pPr lvl="1"/>
            <a:r>
              <a:rPr lang="en-US" dirty="0"/>
              <a:t>Visa (and MC) had bylaw that rival network owners could not issue Visa </a:t>
            </a:r>
            <a:br>
              <a:rPr lang="en-US" dirty="0"/>
            </a:br>
            <a:r>
              <a:rPr lang="en-US" dirty="0"/>
              <a:t>(or MC) cards</a:t>
            </a:r>
          </a:p>
          <a:p>
            <a:pPr lvl="1"/>
            <a:r>
              <a:rPr lang="en-US" dirty="0"/>
              <a:t>Discover Card bought a Visa bank issuer in Utah (</a:t>
            </a:r>
            <a:r>
              <a:rPr lang="en-US" dirty="0" err="1"/>
              <a:t>MountainWest</a:t>
            </a:r>
            <a:r>
              <a:rPr lang="en-US" dirty="0"/>
              <a:t>).</a:t>
            </a:r>
          </a:p>
          <a:p>
            <a:pPr lvl="1"/>
            <a:r>
              <a:rPr lang="en-US" dirty="0"/>
              <a:t>Discover Card had zero annual fee (unusual at the time); long grace period; low interest rate</a:t>
            </a:r>
          </a:p>
          <a:p>
            <a:pPr lvl="1"/>
            <a:r>
              <a:rPr lang="en-US" dirty="0"/>
              <a:t>Visa terminated </a:t>
            </a:r>
            <a:r>
              <a:rPr lang="en-US" dirty="0" err="1"/>
              <a:t>MountainWest</a:t>
            </a:r>
            <a:r>
              <a:rPr lang="en-US" dirty="0"/>
              <a:t> </a:t>
            </a:r>
          </a:p>
          <a:p>
            <a:r>
              <a:rPr lang="en-US" dirty="0"/>
              <a:t>Anticompetitive effect </a:t>
            </a:r>
          </a:p>
          <a:p>
            <a:pPr lvl="1"/>
            <a:r>
              <a:rPr lang="en-US" dirty="0"/>
              <a:t>Claimed effect was reduction in competition </a:t>
            </a:r>
            <a:r>
              <a:rPr lang="en-US" i="1" dirty="0">
                <a:solidFill>
                  <a:srgbClr val="C00000"/>
                </a:solidFill>
              </a:rPr>
              <a:t>among issuers </a:t>
            </a:r>
          </a:p>
          <a:p>
            <a:pPr lvl="1"/>
            <a:r>
              <a:rPr lang="en-US" dirty="0"/>
              <a:t>Claim rejected by the court on grounds that Visa had many issuers</a:t>
            </a:r>
          </a:p>
          <a:p>
            <a:pPr lvl="1"/>
            <a:r>
              <a:rPr lang="en-US" dirty="0"/>
              <a:t>Essentially rejected the claim that </a:t>
            </a:r>
            <a:r>
              <a:rPr lang="en-US" dirty="0" err="1"/>
              <a:t>MountainWest</a:t>
            </a:r>
            <a:r>
              <a:rPr lang="en-US" dirty="0"/>
              <a:t> was a lower cost maverick</a:t>
            </a:r>
          </a:p>
          <a:p>
            <a:r>
              <a:rPr lang="en-US" dirty="0"/>
              <a:t> </a:t>
            </a:r>
            <a:r>
              <a:rPr lang="en-US" dirty="0">
                <a:solidFill>
                  <a:srgbClr val="C00000"/>
                </a:solidFill>
              </a:rPr>
              <a:t>The Plaintiff matters!</a:t>
            </a:r>
          </a:p>
          <a:p>
            <a:pPr lvl="1"/>
            <a:r>
              <a:rPr lang="en-US" dirty="0"/>
              <a:t>Discover focused on issuing market, not card services (as in </a:t>
            </a:r>
            <a:r>
              <a:rPr lang="en-US" i="1" dirty="0"/>
              <a:t>U.S. v. Visa</a:t>
            </a:r>
            <a:r>
              <a:rPr lang="en-US" dirty="0"/>
              <a:t>)</a:t>
            </a:r>
          </a:p>
          <a:p>
            <a:pPr lvl="1"/>
            <a:r>
              <a:rPr lang="en-US" dirty="0"/>
              <a:t>Argument that Discover would have been a more powerful provider of card services apparently seemed a little too distant to include</a:t>
            </a:r>
          </a:p>
          <a:p>
            <a:pPr lvl="1"/>
            <a:r>
              <a:rPr lang="en-US" dirty="0"/>
              <a:t>Or, perhaps Discover Card also feared lack of standing.</a:t>
            </a:r>
          </a:p>
          <a:p>
            <a:endParaRPr lang="en-US" dirty="0"/>
          </a:p>
        </p:txBody>
      </p:sp>
      <p:sp>
        <p:nvSpPr>
          <p:cNvPr id="4" name="Slide Number Placeholder 3">
            <a:extLst>
              <a:ext uri="{FF2B5EF4-FFF2-40B4-BE49-F238E27FC236}">
                <a16:creationId xmlns:a16="http://schemas.microsoft.com/office/drawing/2014/main" id="{C712F0D8-8688-45A8-92E7-A4701DDED56F}"/>
              </a:ext>
            </a:extLst>
          </p:cNvPr>
          <p:cNvSpPr>
            <a:spLocks noGrp="1"/>
          </p:cNvSpPr>
          <p:nvPr>
            <p:ph type="sldNum" sz="quarter" idx="12"/>
          </p:nvPr>
        </p:nvSpPr>
        <p:spPr/>
        <p:txBody>
          <a:bodyPr/>
          <a:lstStyle/>
          <a:p>
            <a:fld id="{E4CB39CE-7E8E-4D5E-BDD0-B7914CC3C743}" type="slidenum">
              <a:rPr lang="en-US" smtClean="0"/>
              <a:t>23</a:t>
            </a:fld>
            <a:endParaRPr lang="en-US"/>
          </a:p>
        </p:txBody>
      </p:sp>
      <p:cxnSp>
        <p:nvCxnSpPr>
          <p:cNvPr id="5" name="Straight Arrow Connector 4">
            <a:extLst>
              <a:ext uri="{FF2B5EF4-FFF2-40B4-BE49-F238E27FC236}">
                <a16:creationId xmlns:a16="http://schemas.microsoft.com/office/drawing/2014/main" id="{E571E74D-2378-4B67-8669-09FFB9C73AA0}"/>
              </a:ext>
            </a:extLst>
          </p:cNvPr>
          <p:cNvCxnSpPr>
            <a:cxnSpLocks/>
          </p:cNvCxnSpPr>
          <p:nvPr/>
        </p:nvCxnSpPr>
        <p:spPr>
          <a:xfrm flipH="1" flipV="1">
            <a:off x="8445060" y="2313492"/>
            <a:ext cx="637294" cy="46166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6" name="TextBox 5">
            <a:extLst>
              <a:ext uri="{FF2B5EF4-FFF2-40B4-BE49-F238E27FC236}">
                <a16:creationId xmlns:a16="http://schemas.microsoft.com/office/drawing/2014/main" id="{830E2B7F-D5AC-4632-9BE5-F0759ABBE777}"/>
              </a:ext>
            </a:extLst>
          </p:cNvPr>
          <p:cNvSpPr txBox="1"/>
          <p:nvPr/>
        </p:nvSpPr>
        <p:spPr>
          <a:xfrm>
            <a:off x="9339210" y="2544324"/>
            <a:ext cx="2517168" cy="646331"/>
          </a:xfrm>
          <a:prstGeom prst="rect">
            <a:avLst/>
          </a:prstGeom>
          <a:noFill/>
          <a:ln w="38100">
            <a:solidFill>
              <a:srgbClr val="0070C0"/>
            </a:solidFill>
          </a:ln>
        </p:spPr>
        <p:txBody>
          <a:bodyPr wrap="square" rtlCol="0">
            <a:spAutoFit/>
          </a:bodyPr>
          <a:lstStyle/>
          <a:p>
            <a:r>
              <a:rPr lang="en-US" b="1" dirty="0">
                <a:solidFill>
                  <a:srgbClr val="0070C0"/>
                </a:solidFill>
              </a:rPr>
              <a:t>Companion bylaws to those in </a:t>
            </a:r>
            <a:r>
              <a:rPr lang="en-US" b="1" i="1" dirty="0">
                <a:solidFill>
                  <a:srgbClr val="0070C0"/>
                </a:solidFill>
              </a:rPr>
              <a:t>U.S. v. Visa</a:t>
            </a:r>
          </a:p>
        </p:txBody>
      </p:sp>
    </p:spTree>
    <p:extLst>
      <p:ext uri="{BB962C8B-B14F-4D97-AF65-F5344CB8AC3E}">
        <p14:creationId xmlns:p14="http://schemas.microsoft.com/office/powerpoint/2010/main" val="4153487899"/>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80B86EA-5291-4A18-B4EE-BFFCADA3130A}"/>
              </a:ext>
            </a:extLst>
          </p:cNvPr>
          <p:cNvSpPr>
            <a:spLocks noGrp="1"/>
          </p:cNvSpPr>
          <p:nvPr>
            <p:ph type="title"/>
          </p:nvPr>
        </p:nvSpPr>
        <p:spPr/>
        <p:txBody>
          <a:bodyPr>
            <a:normAutofit/>
          </a:bodyPr>
          <a:lstStyle/>
          <a:p>
            <a:pPr algn="ctr"/>
            <a:r>
              <a:rPr lang="en-US" sz="3600" dirty="0"/>
              <a:t>Unilateral Refusals to Deal</a:t>
            </a:r>
          </a:p>
        </p:txBody>
      </p:sp>
      <p:sp>
        <p:nvSpPr>
          <p:cNvPr id="3" name="Text Placeholder 2">
            <a:extLst>
              <a:ext uri="{FF2B5EF4-FFF2-40B4-BE49-F238E27FC236}">
                <a16:creationId xmlns:a16="http://schemas.microsoft.com/office/drawing/2014/main" id="{47F96E38-F446-4C48-9AC6-F8CCB1397388}"/>
              </a:ext>
            </a:extLst>
          </p:cNvPr>
          <p:cNvSpPr>
            <a:spLocks noGrp="1"/>
          </p:cNvSpPr>
          <p:nvPr>
            <p:ph type="body" idx="1"/>
          </p:nvPr>
        </p:nvSpPr>
        <p:spPr/>
        <p:txBody>
          <a:bodyPr/>
          <a:lstStyle/>
          <a:p>
            <a:r>
              <a:rPr lang="en-US" dirty="0"/>
              <a:t> </a:t>
            </a:r>
          </a:p>
        </p:txBody>
      </p:sp>
      <p:sp>
        <p:nvSpPr>
          <p:cNvPr id="4" name="Slide Number Placeholder 3"/>
          <p:cNvSpPr>
            <a:spLocks noGrp="1"/>
          </p:cNvSpPr>
          <p:nvPr>
            <p:ph type="sldNum" sz="quarter" idx="12"/>
          </p:nvPr>
        </p:nvSpPr>
        <p:spPr/>
        <p:txBody>
          <a:bodyPr/>
          <a:lstStyle/>
          <a:p>
            <a:fld id="{E4CB39CE-7E8E-4D5E-BDD0-B7914CC3C743}" type="slidenum">
              <a:rPr lang="en-US" smtClean="0"/>
              <a:t>24</a:t>
            </a:fld>
            <a:endParaRPr lang="en-US"/>
          </a:p>
        </p:txBody>
      </p:sp>
    </p:spTree>
    <p:extLst>
      <p:ext uri="{BB962C8B-B14F-4D97-AF65-F5344CB8AC3E}">
        <p14:creationId xmlns:p14="http://schemas.microsoft.com/office/powerpoint/2010/main" val="340475367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0FFA2D5-0CF1-487B-8B22-E858D04CDCA8}"/>
              </a:ext>
            </a:extLst>
          </p:cNvPr>
          <p:cNvSpPr>
            <a:spLocks noGrp="1"/>
          </p:cNvSpPr>
          <p:nvPr>
            <p:ph type="title"/>
          </p:nvPr>
        </p:nvSpPr>
        <p:spPr/>
        <p:txBody>
          <a:bodyPr/>
          <a:lstStyle/>
          <a:p>
            <a:r>
              <a:rPr lang="en-US" dirty="0"/>
              <a:t>Recall </a:t>
            </a:r>
            <a:r>
              <a:rPr lang="en-US" i="1" dirty="0"/>
              <a:t>Colgate</a:t>
            </a:r>
            <a:r>
              <a:rPr lang="en-US" dirty="0"/>
              <a:t> (1919) Limits on Refusal to Deal Claims</a:t>
            </a:r>
          </a:p>
        </p:txBody>
      </p:sp>
      <p:sp>
        <p:nvSpPr>
          <p:cNvPr id="3" name="Content Placeholder 2">
            <a:extLst>
              <a:ext uri="{FF2B5EF4-FFF2-40B4-BE49-F238E27FC236}">
                <a16:creationId xmlns:a16="http://schemas.microsoft.com/office/drawing/2014/main" id="{159A06CF-59AC-47C4-85F9-55FB00EED1C5}"/>
              </a:ext>
            </a:extLst>
          </p:cNvPr>
          <p:cNvSpPr>
            <a:spLocks noGrp="1"/>
          </p:cNvSpPr>
          <p:nvPr>
            <p:ph idx="1"/>
          </p:nvPr>
        </p:nvSpPr>
        <p:spPr>
          <a:xfrm>
            <a:off x="838200" y="1428108"/>
            <a:ext cx="10515600" cy="4839128"/>
          </a:xfrm>
        </p:spPr>
        <p:txBody>
          <a:bodyPr>
            <a:normAutofit/>
          </a:bodyPr>
          <a:lstStyle/>
          <a:p>
            <a:r>
              <a:rPr lang="en-US" sz="2400" dirty="0"/>
              <a:t>“</a:t>
            </a:r>
            <a:r>
              <a:rPr lang="en-US" sz="2400" i="1" dirty="0">
                <a:solidFill>
                  <a:srgbClr val="C00000"/>
                </a:solidFill>
              </a:rPr>
              <a:t>In the absence of any intent to create or maintain a monopoly</a:t>
            </a:r>
            <a:r>
              <a:rPr lang="en-US" sz="2400" dirty="0"/>
              <a:t>, the Sherman Act </a:t>
            </a:r>
            <a:r>
              <a:rPr lang="en-US" sz="2400" dirty="0">
                <a:solidFill>
                  <a:srgbClr val="C00000"/>
                </a:solidFill>
              </a:rPr>
              <a:t>does </a:t>
            </a:r>
            <a:r>
              <a:rPr lang="en-US" sz="2400" i="1" dirty="0">
                <a:solidFill>
                  <a:srgbClr val="C00000"/>
                </a:solidFill>
              </a:rPr>
              <a:t>not</a:t>
            </a:r>
            <a:r>
              <a:rPr lang="en-US" sz="2400" dirty="0">
                <a:solidFill>
                  <a:srgbClr val="C00000"/>
                </a:solidFill>
              </a:rPr>
              <a:t> prevent </a:t>
            </a:r>
            <a:r>
              <a:rPr lang="en-US" sz="2400" dirty="0"/>
              <a:t>a manufacturer engaged in a private business from announcing in advance the prices at which his good may be resold and </a:t>
            </a:r>
            <a:r>
              <a:rPr lang="en-US" sz="2400" i="1" dirty="0">
                <a:solidFill>
                  <a:srgbClr val="C00000"/>
                </a:solidFill>
              </a:rPr>
              <a:t>refusing to deal </a:t>
            </a:r>
            <a:r>
              <a:rPr lang="en-US" sz="2400" dirty="0"/>
              <a:t>with wholesaler and retailers who do not conform to such price.” (italics added).</a:t>
            </a:r>
            <a:br>
              <a:rPr lang="en-US" sz="2400" dirty="0"/>
            </a:br>
            <a:endParaRPr lang="en-US" sz="2400" dirty="0"/>
          </a:p>
          <a:p>
            <a:r>
              <a:rPr lang="en-US" sz="2400" i="1" dirty="0"/>
              <a:t>Modern questions</a:t>
            </a:r>
          </a:p>
          <a:p>
            <a:pPr lvl="1"/>
            <a:r>
              <a:rPr lang="en-US" sz="2000" dirty="0"/>
              <a:t>What if there is a </a:t>
            </a:r>
            <a:r>
              <a:rPr lang="en-US" sz="2000" dirty="0">
                <a:solidFill>
                  <a:srgbClr val="C00000"/>
                </a:solidFill>
              </a:rPr>
              <a:t>purpose </a:t>
            </a:r>
            <a:r>
              <a:rPr lang="en-US" sz="2000" dirty="0"/>
              <a:t>to maintain a monopoly?</a:t>
            </a:r>
          </a:p>
          <a:p>
            <a:pPr lvl="1"/>
            <a:r>
              <a:rPr lang="en-US" sz="2000" dirty="0"/>
              <a:t>What if the purpose is to </a:t>
            </a:r>
            <a:r>
              <a:rPr lang="en-US" sz="2000" dirty="0">
                <a:solidFill>
                  <a:srgbClr val="C00000"/>
                </a:solidFill>
              </a:rPr>
              <a:t>create only market power</a:t>
            </a:r>
            <a:r>
              <a:rPr lang="en-US" sz="2000" dirty="0"/>
              <a:t>, rather than monopoly power?</a:t>
            </a:r>
          </a:p>
          <a:p>
            <a:pPr lvl="1"/>
            <a:r>
              <a:rPr lang="en-US" sz="2000" dirty="0"/>
              <a:t>What if the conduct can </a:t>
            </a:r>
            <a:r>
              <a:rPr lang="en-US" sz="2000" dirty="0">
                <a:solidFill>
                  <a:srgbClr val="C00000"/>
                </a:solidFill>
              </a:rPr>
              <a:t>facilitate conscious parallelism </a:t>
            </a:r>
            <a:r>
              <a:rPr lang="en-US" sz="2000" dirty="0"/>
              <a:t>in an interdependent oligopoly?</a:t>
            </a:r>
            <a:br>
              <a:rPr lang="en-US" sz="2000" dirty="0"/>
            </a:br>
            <a:br>
              <a:rPr lang="en-US" sz="2000" dirty="0"/>
            </a:br>
            <a:endParaRPr lang="en-US" sz="2000" dirty="0"/>
          </a:p>
          <a:p>
            <a:r>
              <a:rPr lang="en-US" sz="2400" i="1" dirty="0" err="1">
                <a:solidFill>
                  <a:srgbClr val="C00000"/>
                </a:solidFill>
              </a:rPr>
              <a:t>Trinko</a:t>
            </a:r>
            <a:r>
              <a:rPr lang="en-US" sz="2400" i="1" dirty="0">
                <a:solidFill>
                  <a:srgbClr val="C00000"/>
                </a:solidFill>
              </a:rPr>
              <a:t> trick question: How did the Supreme Court shorten this quote?</a:t>
            </a:r>
          </a:p>
          <a:p>
            <a:pPr marL="0" indent="0">
              <a:buNone/>
            </a:pPr>
            <a:endParaRPr lang="en-US" sz="2400" i="1" dirty="0"/>
          </a:p>
        </p:txBody>
      </p:sp>
      <p:sp>
        <p:nvSpPr>
          <p:cNvPr id="4" name="Slide Number Placeholder 3"/>
          <p:cNvSpPr>
            <a:spLocks noGrp="1"/>
          </p:cNvSpPr>
          <p:nvPr>
            <p:ph type="sldNum" sz="quarter" idx="12"/>
          </p:nvPr>
        </p:nvSpPr>
        <p:spPr/>
        <p:txBody>
          <a:bodyPr/>
          <a:lstStyle/>
          <a:p>
            <a:fld id="{E4CB39CE-7E8E-4D5E-BDD0-B7914CC3C743}" type="slidenum">
              <a:rPr lang="en-US" smtClean="0"/>
              <a:t>25</a:t>
            </a:fld>
            <a:endParaRPr lang="en-US"/>
          </a:p>
        </p:txBody>
      </p:sp>
    </p:spTree>
    <p:extLst>
      <p:ext uri="{BB962C8B-B14F-4D97-AF65-F5344CB8AC3E}">
        <p14:creationId xmlns:p14="http://schemas.microsoft.com/office/powerpoint/2010/main" val="2220031600"/>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Unilateral Refusals to Deal (RTD) </a:t>
            </a:r>
            <a:r>
              <a:rPr lang="en-US" sz="1800" i="1" dirty="0">
                <a:solidFill>
                  <a:srgbClr val="00B0F0"/>
                </a:solidFill>
              </a:rPr>
              <a:t>(p. 608) </a:t>
            </a:r>
            <a:br>
              <a:rPr lang="en-US" dirty="0"/>
            </a:br>
            <a:r>
              <a:rPr lang="en-US" sz="2800" dirty="0"/>
              <a:t>Three Scenarios</a:t>
            </a:r>
            <a:endParaRPr lang="en-US" dirty="0"/>
          </a:p>
        </p:txBody>
      </p:sp>
      <p:sp>
        <p:nvSpPr>
          <p:cNvPr id="3" name="Content Placeholder 2"/>
          <p:cNvSpPr>
            <a:spLocks noGrp="1"/>
          </p:cNvSpPr>
          <p:nvPr>
            <p:ph idx="1"/>
          </p:nvPr>
        </p:nvSpPr>
        <p:spPr/>
        <p:txBody>
          <a:bodyPr>
            <a:normAutofit/>
          </a:bodyPr>
          <a:lstStyle/>
          <a:p>
            <a:r>
              <a:rPr lang="en-US" i="1" dirty="0">
                <a:solidFill>
                  <a:srgbClr val="C00000"/>
                </a:solidFill>
              </a:rPr>
              <a:t>RTD threat made to coerce customer or supplier to RTD with a rival (“conditional refusal to deal”)</a:t>
            </a:r>
          </a:p>
          <a:p>
            <a:pPr lvl="1"/>
            <a:r>
              <a:rPr lang="en-US" i="1" dirty="0"/>
              <a:t>Lorain Journal</a:t>
            </a:r>
            <a:r>
              <a:rPr lang="en-US" dirty="0"/>
              <a:t>, </a:t>
            </a:r>
            <a:r>
              <a:rPr lang="en-US" i="1" dirty="0"/>
              <a:t>Microsoft</a:t>
            </a:r>
            <a:endParaRPr lang="en-US" dirty="0"/>
          </a:p>
          <a:p>
            <a:r>
              <a:rPr lang="en-US" i="1" dirty="0" err="1">
                <a:solidFill>
                  <a:srgbClr val="C00000"/>
                </a:solidFill>
              </a:rPr>
              <a:t>RTD</a:t>
            </a:r>
            <a:r>
              <a:rPr lang="en-US" i="1" dirty="0">
                <a:solidFill>
                  <a:srgbClr val="C00000"/>
                </a:solidFill>
              </a:rPr>
              <a:t> as withdrawal from an existing contractual relationship </a:t>
            </a:r>
          </a:p>
          <a:p>
            <a:pPr lvl="1"/>
            <a:r>
              <a:rPr lang="en-US" i="1" dirty="0"/>
              <a:t>Aspen Skiing, Kodak</a:t>
            </a:r>
            <a:endParaRPr lang="en-US" b="1" dirty="0"/>
          </a:p>
          <a:p>
            <a:r>
              <a:rPr lang="en-US" i="1" dirty="0">
                <a:solidFill>
                  <a:srgbClr val="C00000"/>
                </a:solidFill>
              </a:rPr>
              <a:t>Unconditional refusal to sell or allow access to a physical facility or resource </a:t>
            </a:r>
          </a:p>
          <a:p>
            <a:pPr lvl="1"/>
            <a:r>
              <a:rPr lang="en-US" i="1" dirty="0"/>
              <a:t>Colgate, </a:t>
            </a:r>
            <a:r>
              <a:rPr lang="en-US" i="1" dirty="0" err="1"/>
              <a:t>Trinko</a:t>
            </a:r>
            <a:endParaRPr lang="en-US" i="1" dirty="0"/>
          </a:p>
          <a:p>
            <a:pPr marL="457200" lvl="1" indent="0">
              <a:buNone/>
            </a:pPr>
            <a:endParaRPr lang="en-US" dirty="0"/>
          </a:p>
          <a:p>
            <a:pPr marL="457200" lvl="1" indent="0">
              <a:buNone/>
            </a:pPr>
            <a:endParaRPr lang="en-US" dirty="0"/>
          </a:p>
        </p:txBody>
      </p:sp>
      <p:sp>
        <p:nvSpPr>
          <p:cNvPr id="4" name="Slide Number Placeholder 3"/>
          <p:cNvSpPr>
            <a:spLocks noGrp="1"/>
          </p:cNvSpPr>
          <p:nvPr>
            <p:ph type="sldNum" sz="quarter" idx="12"/>
          </p:nvPr>
        </p:nvSpPr>
        <p:spPr/>
        <p:txBody>
          <a:bodyPr/>
          <a:lstStyle/>
          <a:p>
            <a:fld id="{53059169-D310-4D79-83BC-9AFBAB05B9AD}" type="slidenum">
              <a:rPr lang="en-US" smtClean="0"/>
              <a:t>26</a:t>
            </a:fld>
            <a:endParaRPr lang="en-US"/>
          </a:p>
        </p:txBody>
      </p:sp>
    </p:spTree>
    <p:extLst>
      <p:ext uri="{BB962C8B-B14F-4D97-AF65-F5344CB8AC3E}">
        <p14:creationId xmlns:p14="http://schemas.microsoft.com/office/powerpoint/2010/main" val="1575525775"/>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6B66E19-DEA0-4B21-8354-B325E221FAC9}"/>
              </a:ext>
            </a:extLst>
          </p:cNvPr>
          <p:cNvSpPr>
            <a:spLocks noGrp="1"/>
          </p:cNvSpPr>
          <p:nvPr>
            <p:ph type="title"/>
          </p:nvPr>
        </p:nvSpPr>
        <p:spPr/>
        <p:txBody>
          <a:bodyPr/>
          <a:lstStyle/>
          <a:p>
            <a:r>
              <a:rPr lang="en-US" dirty="0"/>
              <a:t>Recall </a:t>
            </a:r>
            <a:r>
              <a:rPr lang="en-US" i="1" dirty="0"/>
              <a:t>Aspen Ski </a:t>
            </a:r>
            <a:r>
              <a:rPr lang="en-US" dirty="0"/>
              <a:t>as a Refusal to Deal</a:t>
            </a:r>
          </a:p>
        </p:txBody>
      </p:sp>
      <p:sp>
        <p:nvSpPr>
          <p:cNvPr id="3" name="Content Placeholder 2">
            <a:extLst>
              <a:ext uri="{FF2B5EF4-FFF2-40B4-BE49-F238E27FC236}">
                <a16:creationId xmlns:a16="http://schemas.microsoft.com/office/drawing/2014/main" id="{7CE1CB93-8E61-47B5-9593-37D3B9C2F830}"/>
              </a:ext>
            </a:extLst>
          </p:cNvPr>
          <p:cNvSpPr>
            <a:spLocks noGrp="1"/>
          </p:cNvSpPr>
          <p:nvPr>
            <p:ph idx="1"/>
          </p:nvPr>
        </p:nvSpPr>
        <p:spPr/>
        <p:txBody>
          <a:bodyPr>
            <a:normAutofit lnSpcReduction="10000"/>
          </a:bodyPr>
          <a:lstStyle/>
          <a:p>
            <a:r>
              <a:rPr lang="en-US" dirty="0"/>
              <a:t>Aspen Ski refused to ….</a:t>
            </a:r>
          </a:p>
          <a:p>
            <a:pPr lvl="1"/>
            <a:r>
              <a:rPr lang="en-US" dirty="0"/>
              <a:t>Continue with joint “all mountain” ticket</a:t>
            </a:r>
          </a:p>
          <a:p>
            <a:pPr lvl="1"/>
            <a:r>
              <a:rPr lang="en-US" dirty="0"/>
              <a:t>Accept Highlands’ vouchers</a:t>
            </a:r>
          </a:p>
          <a:p>
            <a:pPr lvl="1"/>
            <a:r>
              <a:rPr lang="en-US" dirty="0"/>
              <a:t>Sell daily lift tickets to Highlands</a:t>
            </a:r>
          </a:p>
          <a:p>
            <a:r>
              <a:rPr lang="en-US" dirty="0"/>
              <a:t>Parts of refusal to deal were “conditional”</a:t>
            </a:r>
          </a:p>
          <a:p>
            <a:pPr lvl="1"/>
            <a:r>
              <a:rPr lang="en-US" dirty="0" err="1"/>
              <a:t>SkiCo</a:t>
            </a:r>
            <a:r>
              <a:rPr lang="en-US" dirty="0"/>
              <a:t> sold bulk tickets to tour operators, who did not compete</a:t>
            </a:r>
          </a:p>
          <a:p>
            <a:pPr lvl="1"/>
            <a:r>
              <a:rPr lang="en-US" dirty="0" err="1"/>
              <a:t>SkiCo</a:t>
            </a:r>
            <a:r>
              <a:rPr lang="en-US" dirty="0"/>
              <a:t> participated in joint tickets at other resorts</a:t>
            </a:r>
          </a:p>
          <a:p>
            <a:r>
              <a:rPr lang="en-US" dirty="0"/>
              <a:t>Refusal to deal involved withdrawal from a previous voluntary course of dealing </a:t>
            </a:r>
          </a:p>
          <a:p>
            <a:pPr lvl="1"/>
            <a:r>
              <a:rPr lang="en-US" dirty="0"/>
              <a:t>This timing that goal was to destroy competitor, rather than increase competition or efficiency</a:t>
            </a:r>
          </a:p>
        </p:txBody>
      </p:sp>
      <p:sp>
        <p:nvSpPr>
          <p:cNvPr id="4" name="Slide Number Placeholder 3">
            <a:extLst>
              <a:ext uri="{FF2B5EF4-FFF2-40B4-BE49-F238E27FC236}">
                <a16:creationId xmlns:a16="http://schemas.microsoft.com/office/drawing/2014/main" id="{25658D7A-2EBE-4F91-AAC7-F6CBD2A2C6E5}"/>
              </a:ext>
            </a:extLst>
          </p:cNvPr>
          <p:cNvSpPr>
            <a:spLocks noGrp="1"/>
          </p:cNvSpPr>
          <p:nvPr>
            <p:ph type="sldNum" sz="quarter" idx="12"/>
          </p:nvPr>
        </p:nvSpPr>
        <p:spPr/>
        <p:txBody>
          <a:bodyPr/>
          <a:lstStyle/>
          <a:p>
            <a:fld id="{E4CB39CE-7E8E-4D5E-BDD0-B7914CC3C743}" type="slidenum">
              <a:rPr lang="en-US" smtClean="0"/>
              <a:t>27</a:t>
            </a:fld>
            <a:endParaRPr lang="en-US"/>
          </a:p>
        </p:txBody>
      </p:sp>
    </p:spTree>
    <p:extLst>
      <p:ext uri="{BB962C8B-B14F-4D97-AF65-F5344CB8AC3E}">
        <p14:creationId xmlns:p14="http://schemas.microsoft.com/office/powerpoint/2010/main" val="3942472985"/>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FDFDD31-EEBA-4A2B-9BE9-410F9F861FE7}"/>
              </a:ext>
            </a:extLst>
          </p:cNvPr>
          <p:cNvSpPr>
            <a:spLocks noGrp="1"/>
          </p:cNvSpPr>
          <p:nvPr>
            <p:ph type="title"/>
          </p:nvPr>
        </p:nvSpPr>
        <p:spPr/>
        <p:txBody>
          <a:bodyPr/>
          <a:lstStyle/>
          <a:p>
            <a:pPr algn="ctr"/>
            <a:r>
              <a:rPr lang="en-US" dirty="0"/>
              <a:t>Kodak (1992)</a:t>
            </a:r>
            <a:br>
              <a:rPr lang="en-US" dirty="0"/>
            </a:br>
            <a:br>
              <a:rPr lang="en-US" dirty="0"/>
            </a:br>
            <a:endParaRPr lang="en-US" i="1" dirty="0"/>
          </a:p>
        </p:txBody>
      </p:sp>
      <p:sp>
        <p:nvSpPr>
          <p:cNvPr id="3" name="Text Placeholder 2">
            <a:extLst>
              <a:ext uri="{FF2B5EF4-FFF2-40B4-BE49-F238E27FC236}">
                <a16:creationId xmlns:a16="http://schemas.microsoft.com/office/drawing/2014/main" id="{C3BEAB94-0330-4297-83B2-DC2081709183}"/>
              </a:ext>
            </a:extLst>
          </p:cNvPr>
          <p:cNvSpPr>
            <a:spLocks noGrp="1"/>
          </p:cNvSpPr>
          <p:nvPr>
            <p:ph type="body" idx="1"/>
          </p:nvPr>
        </p:nvSpPr>
        <p:spPr/>
        <p:txBody>
          <a:bodyPr/>
          <a:lstStyle/>
          <a:p>
            <a:pPr algn="ctr"/>
            <a:r>
              <a:rPr lang="en-US" dirty="0"/>
              <a:t> </a:t>
            </a:r>
          </a:p>
        </p:txBody>
      </p:sp>
      <p:sp>
        <p:nvSpPr>
          <p:cNvPr id="5" name="Slide Number Placeholder 4">
            <a:extLst>
              <a:ext uri="{FF2B5EF4-FFF2-40B4-BE49-F238E27FC236}">
                <a16:creationId xmlns:a16="http://schemas.microsoft.com/office/drawing/2014/main" id="{708D98C3-7A47-4043-85D1-95209A9EB4C6}"/>
              </a:ext>
            </a:extLst>
          </p:cNvPr>
          <p:cNvSpPr>
            <a:spLocks noGrp="1"/>
          </p:cNvSpPr>
          <p:nvPr>
            <p:ph type="sldNum" sz="quarter" idx="12"/>
          </p:nvPr>
        </p:nvSpPr>
        <p:spPr/>
        <p:txBody>
          <a:bodyPr/>
          <a:lstStyle/>
          <a:p>
            <a:fld id="{87C73BCF-10A9-4C98-820C-00886F1B0A2E}" type="slidenum">
              <a:rPr lang="en-US" smtClean="0"/>
              <a:t>28</a:t>
            </a:fld>
            <a:endParaRPr lang="en-US"/>
          </a:p>
        </p:txBody>
      </p:sp>
    </p:spTree>
    <p:extLst>
      <p:ext uri="{BB962C8B-B14F-4D97-AF65-F5344CB8AC3E}">
        <p14:creationId xmlns:p14="http://schemas.microsoft.com/office/powerpoint/2010/main" val="898604538"/>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47675" y="-150826"/>
            <a:ext cx="10515600" cy="1325563"/>
          </a:xfrm>
        </p:spPr>
        <p:txBody>
          <a:bodyPr/>
          <a:lstStyle/>
          <a:p>
            <a:r>
              <a:rPr lang="en-US" i="1" dirty="0"/>
              <a:t>Kodak</a:t>
            </a:r>
            <a:r>
              <a:rPr lang="en-US" dirty="0"/>
              <a:t> (1992) as Refusal to Deal: Background</a:t>
            </a:r>
            <a:endParaRPr lang="en-US" i="1" dirty="0"/>
          </a:p>
        </p:txBody>
      </p:sp>
      <p:sp>
        <p:nvSpPr>
          <p:cNvPr id="3" name="Content Placeholder 2"/>
          <p:cNvSpPr>
            <a:spLocks noGrp="1"/>
          </p:cNvSpPr>
          <p:nvPr>
            <p:ph idx="1"/>
          </p:nvPr>
        </p:nvSpPr>
        <p:spPr>
          <a:xfrm>
            <a:off x="228600" y="908037"/>
            <a:ext cx="8667750" cy="5568963"/>
          </a:xfrm>
        </p:spPr>
        <p:txBody>
          <a:bodyPr>
            <a:normAutofit lnSpcReduction="10000"/>
          </a:bodyPr>
          <a:lstStyle/>
          <a:p>
            <a:endParaRPr lang="en-US" sz="2000" dirty="0"/>
          </a:p>
          <a:p>
            <a:r>
              <a:rPr lang="en-US" sz="2000" dirty="0"/>
              <a:t>Kodak manufactures and sells high-volume photocopiers and micrographic equipment as well as service and replacement parts for its equipment</a:t>
            </a:r>
          </a:p>
          <a:p>
            <a:r>
              <a:rPr lang="en-US" sz="2000" dirty="0"/>
              <a:t>Respondents are 18 independent service organizations (ISOs) that in the early 1980's began servicing Kodak copying and micrographic equipment</a:t>
            </a:r>
          </a:p>
          <a:p>
            <a:r>
              <a:rPr lang="en-US" sz="2000" dirty="0">
                <a:solidFill>
                  <a:srgbClr val="C00000"/>
                </a:solidFill>
              </a:rPr>
              <a:t>In 1985-86, Kodak adopted new policies limiting sales of parts only to equipment owners </a:t>
            </a:r>
          </a:p>
          <a:p>
            <a:pPr lvl="1"/>
            <a:r>
              <a:rPr lang="en-US" sz="1800" dirty="0"/>
              <a:t>Who use Kodak service, or </a:t>
            </a:r>
          </a:p>
          <a:p>
            <a:pPr lvl="1"/>
            <a:r>
              <a:rPr lang="en-US" sz="1800" dirty="0"/>
              <a:t>Who repair their own machines (“self servicers”)</a:t>
            </a:r>
          </a:p>
          <a:p>
            <a:r>
              <a:rPr lang="en-US" sz="2000" dirty="0">
                <a:solidFill>
                  <a:srgbClr val="C00000"/>
                </a:solidFill>
              </a:rPr>
              <a:t>In addition, Kodak: </a:t>
            </a:r>
          </a:p>
          <a:p>
            <a:pPr lvl="1"/>
            <a:r>
              <a:rPr lang="en-US" sz="1800" dirty="0">
                <a:solidFill>
                  <a:srgbClr val="C00000"/>
                </a:solidFill>
              </a:rPr>
              <a:t>Obtained agreement from OEMs that they would only sell Kodak parts to Kodak, and </a:t>
            </a:r>
          </a:p>
          <a:p>
            <a:pPr lvl="1"/>
            <a:r>
              <a:rPr lang="en-US" sz="1800" dirty="0">
                <a:solidFill>
                  <a:srgbClr val="C00000"/>
                </a:solidFill>
              </a:rPr>
              <a:t>Pressured Kodak equipment owners not to sell spare parts to ISOs</a:t>
            </a:r>
          </a:p>
          <a:p>
            <a:pPr lvl="1"/>
            <a:r>
              <a:rPr lang="en-US" sz="1800" dirty="0">
                <a:solidFill>
                  <a:srgbClr val="C00000"/>
                </a:solidFill>
              </a:rPr>
              <a:t>Took steps to restrict the availability of used equipment</a:t>
            </a:r>
          </a:p>
          <a:p>
            <a:r>
              <a:rPr lang="en-US" sz="2000" dirty="0">
                <a:solidFill>
                  <a:srgbClr val="C00000"/>
                </a:solidFill>
              </a:rPr>
              <a:t>Market results</a:t>
            </a:r>
          </a:p>
          <a:p>
            <a:pPr lvl="1"/>
            <a:r>
              <a:rPr lang="en-US" sz="1800" dirty="0"/>
              <a:t>Deprived ISOs of a source of parts, causing many ISOs </a:t>
            </a:r>
            <a:br>
              <a:rPr lang="en-US" sz="1800" dirty="0"/>
            </a:br>
            <a:r>
              <a:rPr lang="en-US" sz="1800" dirty="0"/>
              <a:t>to lose money or be forced out of business</a:t>
            </a:r>
          </a:p>
          <a:p>
            <a:pPr lvl="1"/>
            <a:r>
              <a:rPr lang="en-US" sz="1800" dirty="0"/>
              <a:t>Forced customers that would rather use ISOs to use Kodak service</a:t>
            </a:r>
          </a:p>
          <a:p>
            <a:pPr lvl="2"/>
            <a:endParaRPr lang="en-US" sz="1600" dirty="0"/>
          </a:p>
          <a:p>
            <a:pPr lvl="1"/>
            <a:endParaRPr lang="en-US" sz="1800" dirty="0"/>
          </a:p>
          <a:p>
            <a:pPr lvl="1"/>
            <a:endParaRPr lang="en-US" sz="1800" dirty="0"/>
          </a:p>
          <a:p>
            <a:pPr lvl="1"/>
            <a:endParaRPr lang="en-US" sz="1800" dirty="0"/>
          </a:p>
        </p:txBody>
      </p:sp>
      <p:sp>
        <p:nvSpPr>
          <p:cNvPr id="4" name="Slide Number Placeholder 3"/>
          <p:cNvSpPr>
            <a:spLocks noGrp="1"/>
          </p:cNvSpPr>
          <p:nvPr>
            <p:ph type="sldNum" sz="quarter" idx="12"/>
          </p:nvPr>
        </p:nvSpPr>
        <p:spPr/>
        <p:txBody>
          <a:bodyPr/>
          <a:lstStyle/>
          <a:p>
            <a:fld id="{B76A2FD4-C39A-4DF5-9018-0E50141DC318}" type="slidenum">
              <a:rPr lang="en-US" altLang="en-US" smtClean="0"/>
              <a:t>29</a:t>
            </a:fld>
            <a:endParaRPr lang="en-US" altLang="en-US"/>
          </a:p>
        </p:txBody>
      </p:sp>
      <p:sp>
        <p:nvSpPr>
          <p:cNvPr id="7" name="TextBox 6">
            <a:extLst>
              <a:ext uri="{FF2B5EF4-FFF2-40B4-BE49-F238E27FC236}">
                <a16:creationId xmlns:a16="http://schemas.microsoft.com/office/drawing/2014/main" id="{9553EC79-B714-4CB4-9CB7-C2DFD97307A3}"/>
              </a:ext>
            </a:extLst>
          </p:cNvPr>
          <p:cNvSpPr txBox="1"/>
          <p:nvPr/>
        </p:nvSpPr>
        <p:spPr>
          <a:xfrm>
            <a:off x="8739762" y="4109581"/>
            <a:ext cx="2614038" cy="2246769"/>
          </a:xfrm>
          <a:prstGeom prst="rect">
            <a:avLst/>
          </a:prstGeom>
          <a:noFill/>
          <a:ln w="38100">
            <a:solidFill>
              <a:srgbClr val="0070C0"/>
            </a:solidFill>
          </a:ln>
        </p:spPr>
        <p:txBody>
          <a:bodyPr wrap="square" rtlCol="0">
            <a:spAutoFit/>
          </a:bodyPr>
          <a:lstStyle/>
          <a:p>
            <a:r>
              <a:rPr lang="en-US" sz="2000" b="1" dirty="0">
                <a:solidFill>
                  <a:srgbClr val="0070C0"/>
                </a:solidFill>
              </a:rPr>
              <a:t>District Ct granted motion to dismiss. </a:t>
            </a:r>
          </a:p>
          <a:p>
            <a:endParaRPr lang="en-US" sz="2000" b="1" dirty="0">
              <a:solidFill>
                <a:srgbClr val="0070C0"/>
              </a:solidFill>
            </a:endParaRPr>
          </a:p>
          <a:p>
            <a:r>
              <a:rPr lang="en-US" sz="2000" b="1" dirty="0">
                <a:solidFill>
                  <a:srgbClr val="0070C0"/>
                </a:solidFill>
              </a:rPr>
              <a:t>Reversed by 9th Cir</a:t>
            </a:r>
          </a:p>
          <a:p>
            <a:endParaRPr lang="en-US" sz="2000" b="1" dirty="0">
              <a:solidFill>
                <a:srgbClr val="0070C0"/>
              </a:solidFill>
            </a:endParaRPr>
          </a:p>
          <a:p>
            <a:r>
              <a:rPr lang="en-US" sz="2000" b="1" dirty="0" err="1">
                <a:solidFill>
                  <a:srgbClr val="0070C0"/>
                </a:solidFill>
              </a:rPr>
              <a:t>SCt</a:t>
            </a:r>
            <a:r>
              <a:rPr lang="en-US" sz="2000" b="1" dirty="0">
                <a:solidFill>
                  <a:srgbClr val="0070C0"/>
                </a:solidFill>
              </a:rPr>
              <a:t> affirmed 9th Cir.</a:t>
            </a:r>
          </a:p>
          <a:p>
            <a:endParaRPr lang="en-US" sz="2000" b="1" i="1" dirty="0">
              <a:solidFill>
                <a:srgbClr val="0070C0"/>
              </a:solidFill>
            </a:endParaRPr>
          </a:p>
        </p:txBody>
      </p:sp>
    </p:spTree>
    <p:extLst>
      <p:ext uri="{BB962C8B-B14F-4D97-AF65-F5344CB8AC3E}">
        <p14:creationId xmlns:p14="http://schemas.microsoft.com/office/powerpoint/2010/main" val="192743867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2" name="TextBox 1"/>
          <p:cNvSpPr txBox="1">
            <a:spLocks noChangeArrowheads="1"/>
          </p:cNvSpPr>
          <p:nvPr/>
        </p:nvSpPr>
        <p:spPr bwMode="auto">
          <a:xfrm>
            <a:off x="3602039" y="685801"/>
            <a:ext cx="4911725" cy="646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a:spcBef>
                <a:spcPct val="0"/>
              </a:spcBef>
              <a:buFontTx/>
              <a:buNone/>
            </a:pPr>
            <a:r>
              <a:rPr lang="en-US" sz="1800" b="1" dirty="0">
                <a:latin typeface="Times New Roman" panose="02020603050405020304" pitchFamily="18" charset="0"/>
                <a:cs typeface="Times New Roman" panose="02020603050405020304" pitchFamily="18" charset="0"/>
              </a:rPr>
              <a:t>Figure 4-9:</a:t>
            </a:r>
          </a:p>
          <a:p>
            <a:pPr algn="ctr">
              <a:spcBef>
                <a:spcPct val="0"/>
              </a:spcBef>
              <a:buFontTx/>
              <a:buNone/>
            </a:pPr>
            <a:r>
              <a:rPr lang="en-US" sz="1800" b="1" dirty="0">
                <a:latin typeface="Times New Roman" panose="02020603050405020304" pitchFamily="18" charset="0"/>
                <a:cs typeface="Times New Roman" panose="02020603050405020304" pitchFamily="18" charset="0"/>
              </a:rPr>
              <a:t>Exclusionary Group Boycotts – Three Scenarios</a:t>
            </a:r>
          </a:p>
        </p:txBody>
      </p:sp>
      <p:sp>
        <p:nvSpPr>
          <p:cNvPr id="61443" name="TextBox 2"/>
          <p:cNvSpPr txBox="1">
            <a:spLocks noChangeArrowheads="1"/>
          </p:cNvSpPr>
          <p:nvPr/>
        </p:nvSpPr>
        <p:spPr bwMode="auto">
          <a:xfrm>
            <a:off x="415121" y="1617484"/>
            <a:ext cx="3725359" cy="1754326"/>
          </a:xfrm>
          <a:prstGeom prst="rect">
            <a:avLst/>
          </a:prstGeom>
          <a:noFill/>
          <a:ln w="38100">
            <a:solidFill>
              <a:srgbClr val="C00000"/>
            </a:solidFill>
            <a:miter lim="800000"/>
            <a:headEnd/>
            <a:tailEnd/>
          </a:ln>
          <a:extLst>
            <a:ext uri="{909E8E84-426E-40DD-AFC4-6F175D3DCCD1}">
              <a14:hiddenFill xmlns:a14="http://schemas.microsoft.com/office/drawing/2010/main">
                <a:solidFill>
                  <a:srgbClr val="FFFFFF"/>
                </a:solidFill>
              </a14:hiddenFill>
            </a:ext>
          </a:extLst>
        </p:spPr>
        <p:txBody>
          <a:bodyPr wrap="square">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spcBef>
                <a:spcPct val="0"/>
              </a:spcBef>
              <a:buFontTx/>
              <a:buNone/>
            </a:pPr>
            <a:r>
              <a:rPr lang="en-US" sz="1800" b="1" dirty="0">
                <a:solidFill>
                  <a:srgbClr val="C00000"/>
                </a:solidFill>
                <a:latin typeface="Times New Roman" panose="02020603050405020304" pitchFamily="18" charset="0"/>
                <a:cs typeface="Times New Roman" panose="02020603050405020304" pitchFamily="18" charset="0"/>
              </a:rPr>
              <a:t>Also called:</a:t>
            </a:r>
          </a:p>
          <a:p>
            <a:pPr>
              <a:spcBef>
                <a:spcPct val="0"/>
              </a:spcBef>
              <a:buFontTx/>
              <a:buNone/>
            </a:pPr>
            <a:r>
              <a:rPr lang="en-US" sz="1800" b="1" dirty="0">
                <a:solidFill>
                  <a:srgbClr val="C00000"/>
                </a:solidFill>
                <a:latin typeface="Times New Roman" panose="02020603050405020304" pitchFamily="18" charset="0"/>
                <a:cs typeface="Times New Roman" panose="02020603050405020304" pitchFamily="18" charset="0"/>
              </a:rPr>
              <a:t> “Concerted Refusal to Deal”</a:t>
            </a:r>
            <a:br>
              <a:rPr lang="en-US" sz="1800" b="1" dirty="0">
                <a:solidFill>
                  <a:srgbClr val="C00000"/>
                </a:solidFill>
                <a:latin typeface="Times New Roman" panose="02020603050405020304" pitchFamily="18" charset="0"/>
                <a:cs typeface="Times New Roman" panose="02020603050405020304" pitchFamily="18" charset="0"/>
              </a:rPr>
            </a:br>
            <a:endParaRPr lang="en-US" sz="1800" b="1" dirty="0">
              <a:solidFill>
                <a:srgbClr val="C00000"/>
              </a:solidFill>
              <a:latin typeface="Times New Roman" panose="02020603050405020304" pitchFamily="18" charset="0"/>
              <a:cs typeface="Times New Roman" panose="02020603050405020304" pitchFamily="18" charset="0"/>
            </a:endParaRPr>
          </a:p>
          <a:p>
            <a:pPr>
              <a:spcBef>
                <a:spcPct val="0"/>
              </a:spcBef>
              <a:buFontTx/>
              <a:buNone/>
            </a:pPr>
            <a:r>
              <a:rPr lang="en-US" sz="1800" b="1" dirty="0">
                <a:solidFill>
                  <a:srgbClr val="C00000"/>
                </a:solidFill>
                <a:latin typeface="Times New Roman" panose="02020603050405020304" pitchFamily="18" charset="0"/>
                <a:cs typeface="Times New Roman" panose="02020603050405020304" pitchFamily="18" charset="0"/>
              </a:rPr>
              <a:t>Colluding competitors solicit suppliers to refuse to sell to rival or to sell only on less desirable terms.</a:t>
            </a:r>
          </a:p>
        </p:txBody>
      </p:sp>
      <p:sp>
        <p:nvSpPr>
          <p:cNvPr id="4" name="Rectangle 3"/>
          <p:cNvSpPr/>
          <p:nvPr/>
        </p:nvSpPr>
        <p:spPr>
          <a:xfrm>
            <a:off x="5105400" y="1979613"/>
            <a:ext cx="1905000" cy="838200"/>
          </a:xfrm>
          <a:prstGeom prst="rect">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dirty="0">
                <a:solidFill>
                  <a:schemeClr val="tx1"/>
                </a:solidFill>
                <a:latin typeface="Times New Roman" panose="02020603050405020304" pitchFamily="18" charset="0"/>
                <a:cs typeface="Times New Roman" panose="02020603050405020304" pitchFamily="18" charset="0"/>
              </a:rPr>
              <a:t>Suppliers</a:t>
            </a:r>
          </a:p>
        </p:txBody>
      </p:sp>
      <p:sp>
        <p:nvSpPr>
          <p:cNvPr id="5" name="Oval 4"/>
          <p:cNvSpPr/>
          <p:nvPr/>
        </p:nvSpPr>
        <p:spPr>
          <a:xfrm>
            <a:off x="3124201" y="3649663"/>
            <a:ext cx="1463675" cy="990600"/>
          </a:xfrm>
          <a:prstGeom prst="ellipse">
            <a:avLst/>
          </a:prstGeom>
          <a:ln/>
        </p:spPr>
        <p:style>
          <a:lnRef idx="2">
            <a:schemeClr val="dk1"/>
          </a:lnRef>
          <a:fillRef idx="1">
            <a:schemeClr val="lt1"/>
          </a:fillRef>
          <a:effectRef idx="0">
            <a:schemeClr val="dk1"/>
          </a:effectRef>
          <a:fontRef idx="minor">
            <a:schemeClr val="dk1"/>
          </a:fontRef>
        </p:style>
        <p:txBody>
          <a:bodyPr anchor="ctr"/>
          <a:lstStyle/>
          <a:p>
            <a:pPr algn="ctr">
              <a:defRPr/>
            </a:pPr>
            <a:r>
              <a:rPr lang="en-US" dirty="0">
                <a:latin typeface="Times New Roman" panose="02020603050405020304" pitchFamily="18" charset="0"/>
                <a:cs typeface="Times New Roman" panose="02020603050405020304" pitchFamily="18" charset="0"/>
              </a:rPr>
              <a:t>Firm A</a:t>
            </a:r>
          </a:p>
        </p:txBody>
      </p:sp>
      <p:sp>
        <p:nvSpPr>
          <p:cNvPr id="6" name="Oval 5"/>
          <p:cNvSpPr/>
          <p:nvPr/>
        </p:nvSpPr>
        <p:spPr>
          <a:xfrm>
            <a:off x="5326064" y="3641725"/>
            <a:ext cx="1463675" cy="990600"/>
          </a:xfrm>
          <a:prstGeom prst="ellipse">
            <a:avLst/>
          </a:prstGeom>
          <a:ln/>
        </p:spPr>
        <p:style>
          <a:lnRef idx="2">
            <a:schemeClr val="dk1"/>
          </a:lnRef>
          <a:fillRef idx="1">
            <a:schemeClr val="lt1"/>
          </a:fillRef>
          <a:effectRef idx="0">
            <a:schemeClr val="dk1"/>
          </a:effectRef>
          <a:fontRef idx="minor">
            <a:schemeClr val="dk1"/>
          </a:fontRef>
        </p:style>
        <p:txBody>
          <a:bodyPr anchor="ctr"/>
          <a:lstStyle/>
          <a:p>
            <a:pPr algn="ctr">
              <a:defRPr/>
            </a:pPr>
            <a:r>
              <a:rPr lang="en-US" dirty="0">
                <a:latin typeface="Times New Roman" panose="02020603050405020304" pitchFamily="18" charset="0"/>
                <a:cs typeface="Times New Roman" panose="02020603050405020304" pitchFamily="18" charset="0"/>
              </a:rPr>
              <a:t>Firm B</a:t>
            </a:r>
          </a:p>
        </p:txBody>
      </p:sp>
      <p:sp>
        <p:nvSpPr>
          <p:cNvPr id="7" name="Oval 6"/>
          <p:cNvSpPr/>
          <p:nvPr/>
        </p:nvSpPr>
        <p:spPr>
          <a:xfrm>
            <a:off x="7543801" y="3649663"/>
            <a:ext cx="1463675" cy="990600"/>
          </a:xfrm>
          <a:prstGeom prst="ellipse">
            <a:avLst/>
          </a:prstGeom>
          <a:ln/>
        </p:spPr>
        <p:style>
          <a:lnRef idx="2">
            <a:schemeClr val="dk1"/>
          </a:lnRef>
          <a:fillRef idx="1">
            <a:schemeClr val="lt1"/>
          </a:fillRef>
          <a:effectRef idx="0">
            <a:schemeClr val="dk1"/>
          </a:effectRef>
          <a:fontRef idx="minor">
            <a:schemeClr val="dk1"/>
          </a:fontRef>
        </p:style>
        <p:txBody>
          <a:bodyPr anchor="ctr"/>
          <a:lstStyle/>
          <a:p>
            <a:pPr algn="ctr">
              <a:defRPr/>
            </a:pPr>
            <a:r>
              <a:rPr lang="en-US" dirty="0">
                <a:solidFill>
                  <a:srgbClr val="C00000"/>
                </a:solidFill>
                <a:latin typeface="Times New Roman" panose="02020603050405020304" pitchFamily="18" charset="0"/>
                <a:cs typeface="Times New Roman" panose="02020603050405020304" pitchFamily="18" charset="0"/>
              </a:rPr>
              <a:t>Rival Firm C</a:t>
            </a:r>
          </a:p>
        </p:txBody>
      </p:sp>
      <p:cxnSp>
        <p:nvCxnSpPr>
          <p:cNvPr id="8" name="Straight Arrow Connector 7"/>
          <p:cNvCxnSpPr/>
          <p:nvPr/>
        </p:nvCxnSpPr>
        <p:spPr>
          <a:xfrm>
            <a:off x="6248400" y="2895600"/>
            <a:ext cx="2027238" cy="609600"/>
          </a:xfrm>
          <a:prstGeom prst="straightConnector1">
            <a:avLst/>
          </a:prstGeom>
          <a:ln w="28575">
            <a:solidFill>
              <a:srgbClr val="C00000"/>
            </a:solidFill>
            <a:prstDash val="sysDash"/>
            <a:tailEnd type="arrow"/>
          </a:ln>
        </p:spPr>
        <p:style>
          <a:lnRef idx="1">
            <a:schemeClr val="accent1"/>
          </a:lnRef>
          <a:fillRef idx="0">
            <a:schemeClr val="accent1"/>
          </a:fillRef>
          <a:effectRef idx="0">
            <a:schemeClr val="accent1"/>
          </a:effectRef>
          <a:fontRef idx="minor">
            <a:schemeClr val="tx1"/>
          </a:fontRef>
        </p:style>
      </p:cxnSp>
      <p:cxnSp>
        <p:nvCxnSpPr>
          <p:cNvPr id="9" name="Straight Arrow Connector 8"/>
          <p:cNvCxnSpPr/>
          <p:nvPr/>
        </p:nvCxnSpPr>
        <p:spPr>
          <a:xfrm>
            <a:off x="4587875" y="4144963"/>
            <a:ext cx="731838" cy="0"/>
          </a:xfrm>
          <a:prstGeom prst="straightConnector1">
            <a:avLst/>
          </a:prstGeom>
          <a:ln w="12700">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0" name="Straight Arrow Connector 9"/>
          <p:cNvCxnSpPr/>
          <p:nvPr/>
        </p:nvCxnSpPr>
        <p:spPr>
          <a:xfrm flipV="1">
            <a:off x="3962400" y="2895600"/>
            <a:ext cx="1981200" cy="609600"/>
          </a:xfrm>
          <a:prstGeom prst="straightConnector1">
            <a:avLst/>
          </a:prstGeom>
          <a:ln w="12700">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1" name="Straight Arrow Connector 10"/>
          <p:cNvCxnSpPr/>
          <p:nvPr/>
        </p:nvCxnSpPr>
        <p:spPr>
          <a:xfrm flipV="1">
            <a:off x="6096000" y="2895600"/>
            <a:ext cx="0" cy="609600"/>
          </a:xfrm>
          <a:prstGeom prst="straightConnector1">
            <a:avLst/>
          </a:prstGeom>
          <a:ln w="12700">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2" name="Straight Connector 11"/>
          <p:cNvCxnSpPr/>
          <p:nvPr/>
        </p:nvCxnSpPr>
        <p:spPr>
          <a:xfrm flipH="1">
            <a:off x="6996113" y="3082925"/>
            <a:ext cx="457200" cy="23495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13" name="Straight Connector 12"/>
          <p:cNvCxnSpPr/>
          <p:nvPr/>
        </p:nvCxnSpPr>
        <p:spPr>
          <a:xfrm flipH="1">
            <a:off x="7213600" y="3097213"/>
            <a:ext cx="457200" cy="233362"/>
          </a:xfrm>
          <a:prstGeom prst="line">
            <a:avLst/>
          </a:prstGeom>
          <a:ln w="12700"/>
        </p:spPr>
        <p:style>
          <a:lnRef idx="1">
            <a:schemeClr val="accent1"/>
          </a:lnRef>
          <a:fillRef idx="0">
            <a:schemeClr val="accent1"/>
          </a:fillRef>
          <a:effectRef idx="0">
            <a:schemeClr val="accent1"/>
          </a:effectRef>
          <a:fontRef idx="minor">
            <a:schemeClr val="tx1"/>
          </a:fontRef>
        </p:style>
      </p:cxnSp>
      <p:sp>
        <p:nvSpPr>
          <p:cNvPr id="61454" name="TextBox 13"/>
          <p:cNvSpPr txBox="1">
            <a:spLocks noChangeArrowheads="1"/>
          </p:cNvSpPr>
          <p:nvPr/>
        </p:nvSpPr>
        <p:spPr bwMode="auto">
          <a:xfrm>
            <a:off x="8504421" y="993776"/>
            <a:ext cx="697627" cy="3385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spcBef>
                <a:spcPct val="0"/>
              </a:spcBef>
              <a:buFontTx/>
              <a:buNone/>
            </a:pPr>
            <a:r>
              <a:rPr lang="en-US" sz="1600" i="1" dirty="0">
                <a:solidFill>
                  <a:srgbClr val="00B0F0"/>
                </a:solidFill>
                <a:latin typeface="Times New Roman" panose="02020603050405020304" pitchFamily="18" charset="0"/>
                <a:cs typeface="Times New Roman" panose="02020603050405020304" pitchFamily="18" charset="0"/>
              </a:rPr>
              <a:t>p. 609</a:t>
            </a:r>
          </a:p>
        </p:txBody>
      </p:sp>
      <p:sp>
        <p:nvSpPr>
          <p:cNvPr id="2" name="Slide Number Placeholder 1"/>
          <p:cNvSpPr>
            <a:spLocks noGrp="1"/>
          </p:cNvSpPr>
          <p:nvPr>
            <p:ph type="sldNum" sz="quarter" idx="12"/>
          </p:nvPr>
        </p:nvSpPr>
        <p:spPr/>
        <p:txBody>
          <a:bodyPr/>
          <a:lstStyle/>
          <a:p>
            <a:fld id="{53059169-D310-4D79-83BC-9AFBAB05B9AD}" type="slidenum">
              <a:rPr lang="en-US" smtClean="0"/>
              <a:t>3</a:t>
            </a:fld>
            <a:endParaRPr lang="en-US"/>
          </a:p>
        </p:txBody>
      </p:sp>
      <p:sp>
        <p:nvSpPr>
          <p:cNvPr id="3" name="TextBox 2">
            <a:extLst>
              <a:ext uri="{FF2B5EF4-FFF2-40B4-BE49-F238E27FC236}">
                <a16:creationId xmlns:a16="http://schemas.microsoft.com/office/drawing/2014/main" id="{EA8EEAFF-AD5D-4B7B-AF2D-5A3D40817562}"/>
              </a:ext>
            </a:extLst>
          </p:cNvPr>
          <p:cNvSpPr txBox="1"/>
          <p:nvPr/>
        </p:nvSpPr>
        <p:spPr>
          <a:xfrm>
            <a:off x="3571217" y="5194627"/>
            <a:ext cx="5599295" cy="523220"/>
          </a:xfrm>
          <a:prstGeom prst="rect">
            <a:avLst/>
          </a:prstGeom>
          <a:noFill/>
          <a:ln w="28575">
            <a:solidFill>
              <a:schemeClr val="tx1"/>
            </a:solidFill>
          </a:ln>
        </p:spPr>
        <p:txBody>
          <a:bodyPr wrap="square" rtlCol="0">
            <a:spAutoFit/>
          </a:bodyPr>
          <a:lstStyle/>
          <a:p>
            <a:r>
              <a:rPr lang="en-US" sz="2800" b="1" dirty="0">
                <a:solidFill>
                  <a:srgbClr val="C00000"/>
                </a:solidFill>
              </a:rPr>
              <a:t>Recall </a:t>
            </a:r>
            <a:r>
              <a:rPr lang="en-US" sz="2800" b="1" i="1" dirty="0" err="1">
                <a:solidFill>
                  <a:srgbClr val="C00000"/>
                </a:solidFill>
              </a:rPr>
              <a:t>JTC</a:t>
            </a:r>
            <a:r>
              <a:rPr lang="en-US" sz="2800" b="1" i="1" dirty="0">
                <a:solidFill>
                  <a:srgbClr val="C00000"/>
                </a:solidFill>
              </a:rPr>
              <a:t> Petroleum &amp; </a:t>
            </a:r>
            <a:r>
              <a:rPr lang="en-US" sz="2800" b="1" i="1" dirty="0" err="1">
                <a:solidFill>
                  <a:srgbClr val="C00000"/>
                </a:solidFill>
              </a:rPr>
              <a:t>FOGA</a:t>
            </a:r>
            <a:endParaRPr lang="en-US" sz="2800" b="1" dirty="0">
              <a:solidFill>
                <a:srgbClr val="C00000"/>
              </a:solidFill>
            </a:endParaRPr>
          </a:p>
        </p:txBody>
      </p:sp>
    </p:spTree>
    <p:extLst>
      <p:ext uri="{BB962C8B-B14F-4D97-AF65-F5344CB8AC3E}">
        <p14:creationId xmlns:p14="http://schemas.microsoft.com/office/powerpoint/2010/main" val="991764782"/>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108783"/>
            <a:ext cx="10515600" cy="1325563"/>
          </a:xfrm>
        </p:spPr>
        <p:txBody>
          <a:bodyPr>
            <a:normAutofit/>
          </a:bodyPr>
          <a:lstStyle/>
          <a:p>
            <a:r>
              <a:rPr lang="en-US" i="1" dirty="0"/>
              <a:t>Kodak</a:t>
            </a:r>
            <a:r>
              <a:rPr lang="en-US" dirty="0"/>
              <a:t>:</a:t>
            </a:r>
            <a:r>
              <a:rPr lang="en-US" i="1" dirty="0"/>
              <a:t> </a:t>
            </a:r>
            <a:r>
              <a:rPr lang="en-US" sz="2800" dirty="0"/>
              <a:t>Market Definition and Aftermarket Market Power in Equipment Market?</a:t>
            </a:r>
          </a:p>
        </p:txBody>
      </p:sp>
      <p:sp>
        <p:nvSpPr>
          <p:cNvPr id="3" name="Content Placeholder 2"/>
          <p:cNvSpPr>
            <a:spLocks noGrp="1"/>
          </p:cNvSpPr>
          <p:nvPr>
            <p:ph idx="1"/>
          </p:nvPr>
        </p:nvSpPr>
        <p:spPr>
          <a:xfrm>
            <a:off x="33633" y="1187104"/>
            <a:ext cx="7800975" cy="5480256"/>
          </a:xfrm>
        </p:spPr>
        <p:txBody>
          <a:bodyPr>
            <a:normAutofit lnSpcReduction="10000"/>
          </a:bodyPr>
          <a:lstStyle/>
          <a:p>
            <a:r>
              <a:rPr lang="en-US" sz="2000" dirty="0"/>
              <a:t>Kodak argued that courts should adopt a (conclusive) presumption that the lack of market power in the market for equipment necessarily implies a lack of market power in any derivative aftermarket</a:t>
            </a:r>
          </a:p>
          <a:p>
            <a:pPr lvl="1"/>
            <a:r>
              <a:rPr lang="en-US" sz="1800" dirty="0"/>
              <a:t>Court rejects – </a:t>
            </a:r>
            <a:r>
              <a:rPr lang="en-US" sz="1800" b="1" dirty="0"/>
              <a:t>In the wake of the change in Kodak's policy</a:t>
            </a:r>
            <a:r>
              <a:rPr lang="en-US" sz="1800" dirty="0"/>
              <a:t>, Kodak conceivably could raise prices in the aftermarket and lose sales in the equipment market, but still have the increased profits in the aftermarket more than offset the profit losses in the equipment market.</a:t>
            </a:r>
          </a:p>
          <a:p>
            <a:pPr lvl="1"/>
            <a:r>
              <a:rPr lang="en-US" sz="1800" b="1" dirty="0">
                <a:solidFill>
                  <a:srgbClr val="C00000"/>
                </a:solidFill>
                <a:highlight>
                  <a:srgbClr val="FFFF00"/>
                </a:highlight>
              </a:rPr>
              <a:t>Significant switching costs allows Kodak to charge higher aftermarket prices and so holdup "locked-in" customers that purchased under old policy</a:t>
            </a:r>
          </a:p>
          <a:p>
            <a:pPr lvl="1"/>
            <a:r>
              <a:rPr lang="en-US" sz="1800" b="1" dirty="0">
                <a:solidFill>
                  <a:srgbClr val="C00000"/>
                </a:solidFill>
              </a:rPr>
              <a:t>Significant information costs </a:t>
            </a:r>
            <a:r>
              <a:rPr lang="en-US" sz="1800" dirty="0"/>
              <a:t>prevent all customers from estimating total cost of ownership and hence purchasing equipment on the basis of </a:t>
            </a:r>
            <a:br>
              <a:rPr lang="en-US" sz="1800" dirty="0"/>
            </a:br>
            <a:r>
              <a:rPr lang="en-US" sz="1800" dirty="0"/>
              <a:t>lifecycle costs</a:t>
            </a:r>
          </a:p>
          <a:p>
            <a:pPr lvl="1"/>
            <a:r>
              <a:rPr lang="en-US" sz="1800" dirty="0"/>
              <a:t>Evidence showed that service prices increased with no loss in Kodak equipment sales</a:t>
            </a:r>
          </a:p>
          <a:p>
            <a:r>
              <a:rPr lang="en-US" sz="2000" dirty="0"/>
              <a:t>Kodak argued that a </a:t>
            </a:r>
            <a:r>
              <a:rPr lang="en-US" sz="2000" dirty="0">
                <a:solidFill>
                  <a:srgbClr val="C00000"/>
                </a:solidFill>
              </a:rPr>
              <a:t>single brand </a:t>
            </a:r>
            <a:r>
              <a:rPr lang="en-US" sz="2000" dirty="0"/>
              <a:t>can never be a relevant market </a:t>
            </a:r>
          </a:p>
          <a:p>
            <a:pPr lvl="1"/>
            <a:r>
              <a:rPr lang="en-US" sz="1800" dirty="0"/>
              <a:t>Court rejects -- "Because service and parts for Kodak equipment are not interchangeable with other manufacturers' service and parts, </a:t>
            </a:r>
            <a:br>
              <a:rPr lang="en-US" sz="1800" dirty="0"/>
            </a:br>
            <a:r>
              <a:rPr lang="en-US" sz="1800" dirty="0">
                <a:solidFill>
                  <a:srgbClr val="C00000"/>
                </a:solidFill>
              </a:rPr>
              <a:t>the relevant market from the Kodak equipment owner's perspective is composed of only those companies that service Kodak machines.")</a:t>
            </a:r>
          </a:p>
          <a:p>
            <a:pPr lvl="3"/>
            <a:endParaRPr lang="en-US" sz="1200" dirty="0"/>
          </a:p>
          <a:p>
            <a:pPr lvl="4"/>
            <a:endParaRPr lang="en-US" sz="1200" dirty="0"/>
          </a:p>
          <a:p>
            <a:pPr lvl="4"/>
            <a:endParaRPr lang="en-US" sz="1200" dirty="0"/>
          </a:p>
        </p:txBody>
      </p:sp>
      <p:sp>
        <p:nvSpPr>
          <p:cNvPr id="4" name="Slide Number Placeholder 3"/>
          <p:cNvSpPr>
            <a:spLocks noGrp="1"/>
          </p:cNvSpPr>
          <p:nvPr>
            <p:ph type="sldNum" sz="quarter" idx="12"/>
          </p:nvPr>
        </p:nvSpPr>
        <p:spPr/>
        <p:txBody>
          <a:bodyPr/>
          <a:lstStyle/>
          <a:p>
            <a:fld id="{B76A2FD4-C39A-4DF5-9018-0E50141DC318}" type="slidenum">
              <a:rPr lang="en-US" altLang="en-US" smtClean="0"/>
              <a:t>30</a:t>
            </a:fld>
            <a:endParaRPr lang="en-US" altLang="en-US"/>
          </a:p>
        </p:txBody>
      </p:sp>
      <p:cxnSp>
        <p:nvCxnSpPr>
          <p:cNvPr id="5" name="Straight Arrow Connector 4">
            <a:extLst>
              <a:ext uri="{FF2B5EF4-FFF2-40B4-BE49-F238E27FC236}">
                <a16:creationId xmlns:a16="http://schemas.microsoft.com/office/drawing/2014/main" id="{A3EDCB1C-0963-4713-8D54-EDA3A0191756}"/>
              </a:ext>
            </a:extLst>
          </p:cNvPr>
          <p:cNvCxnSpPr>
            <a:cxnSpLocks/>
          </p:cNvCxnSpPr>
          <p:nvPr/>
        </p:nvCxnSpPr>
        <p:spPr>
          <a:xfrm flipH="1">
            <a:off x="7296346" y="1970203"/>
            <a:ext cx="702127" cy="197963"/>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6" name="TextBox 5">
            <a:extLst>
              <a:ext uri="{FF2B5EF4-FFF2-40B4-BE49-F238E27FC236}">
                <a16:creationId xmlns:a16="http://schemas.microsoft.com/office/drawing/2014/main" id="{EC737D76-219E-4A82-A95A-842A80EF6929}"/>
              </a:ext>
            </a:extLst>
          </p:cNvPr>
          <p:cNvSpPr txBox="1"/>
          <p:nvPr/>
        </p:nvSpPr>
        <p:spPr>
          <a:xfrm>
            <a:off x="8273327" y="638023"/>
            <a:ext cx="3695997" cy="2862322"/>
          </a:xfrm>
          <a:prstGeom prst="rect">
            <a:avLst/>
          </a:prstGeom>
          <a:noFill/>
          <a:ln w="38100">
            <a:solidFill>
              <a:srgbClr val="0070C0"/>
            </a:solidFill>
          </a:ln>
        </p:spPr>
        <p:txBody>
          <a:bodyPr wrap="square" rtlCol="0">
            <a:spAutoFit/>
          </a:bodyPr>
          <a:lstStyle/>
          <a:p>
            <a:r>
              <a:rPr lang="en-US" sz="2000" b="1" u="sng" dirty="0">
                <a:solidFill>
                  <a:srgbClr val="0070C0"/>
                </a:solidFill>
              </a:rPr>
              <a:t>Key fact</a:t>
            </a:r>
            <a:r>
              <a:rPr lang="en-US" sz="2000" b="1" dirty="0">
                <a:solidFill>
                  <a:srgbClr val="0070C0"/>
                </a:solidFill>
              </a:rPr>
              <a:t>: When Kodak policy suddenly changed, the installed base of customers were already locked-in.  </a:t>
            </a:r>
            <a:br>
              <a:rPr lang="en-US" sz="2000" b="1" dirty="0">
                <a:solidFill>
                  <a:srgbClr val="0070C0"/>
                </a:solidFill>
              </a:rPr>
            </a:br>
            <a:endParaRPr lang="en-US" sz="2000" b="1" u="sng" dirty="0">
              <a:solidFill>
                <a:srgbClr val="0070C0"/>
              </a:solidFill>
            </a:endParaRPr>
          </a:p>
          <a:p>
            <a:r>
              <a:rPr lang="en-US" sz="2000" b="1" u="sng" dirty="0">
                <a:solidFill>
                  <a:srgbClr val="0070C0"/>
                </a:solidFill>
              </a:rPr>
              <a:t>Theory called</a:t>
            </a:r>
            <a:r>
              <a:rPr lang="en-US" sz="2000" b="1" dirty="0">
                <a:solidFill>
                  <a:srgbClr val="0070C0"/>
                </a:solidFill>
              </a:rPr>
              <a:t>:</a:t>
            </a:r>
            <a:br>
              <a:rPr lang="en-US" sz="2000" b="1" u="sng" dirty="0">
                <a:solidFill>
                  <a:srgbClr val="0070C0"/>
                </a:solidFill>
              </a:rPr>
            </a:br>
            <a:r>
              <a:rPr lang="en-US" sz="2000" b="1" dirty="0">
                <a:solidFill>
                  <a:srgbClr val="0070C0"/>
                </a:solidFill>
              </a:rPr>
              <a:t>-- </a:t>
            </a:r>
            <a:r>
              <a:rPr lang="en-US" sz="2000" b="1" i="1" dirty="0">
                <a:solidFill>
                  <a:srgbClr val="0070C0"/>
                </a:solidFill>
              </a:rPr>
              <a:t>“Installed Base Opportunism;”</a:t>
            </a:r>
          </a:p>
          <a:p>
            <a:r>
              <a:rPr lang="en-US" sz="2000" b="1" i="1" dirty="0">
                <a:solidFill>
                  <a:srgbClr val="0070C0"/>
                </a:solidFill>
              </a:rPr>
              <a:t>--“Surprise” theory</a:t>
            </a:r>
          </a:p>
          <a:p>
            <a:endParaRPr lang="en-US" sz="2000" b="1" dirty="0">
              <a:solidFill>
                <a:srgbClr val="0070C0"/>
              </a:solidFill>
            </a:endParaRPr>
          </a:p>
        </p:txBody>
      </p:sp>
      <p:sp>
        <p:nvSpPr>
          <p:cNvPr id="7" name="Rectangle 6">
            <a:extLst>
              <a:ext uri="{FF2B5EF4-FFF2-40B4-BE49-F238E27FC236}">
                <a16:creationId xmlns:a16="http://schemas.microsoft.com/office/drawing/2014/main" id="{AC933410-F68E-4AC9-A5FB-22E59F7844EF}"/>
              </a:ext>
            </a:extLst>
          </p:cNvPr>
          <p:cNvSpPr/>
          <p:nvPr/>
        </p:nvSpPr>
        <p:spPr>
          <a:xfrm>
            <a:off x="8757501" y="3927232"/>
            <a:ext cx="3039800" cy="1477328"/>
          </a:xfrm>
          <a:prstGeom prst="rect">
            <a:avLst/>
          </a:prstGeom>
          <a:ln w="38100">
            <a:solidFill>
              <a:srgbClr val="0070C0"/>
            </a:solidFill>
          </a:ln>
        </p:spPr>
        <p:txBody>
          <a:bodyPr wrap="square">
            <a:spAutoFit/>
          </a:bodyPr>
          <a:lstStyle/>
          <a:p>
            <a:r>
              <a:rPr lang="en-US" b="1" dirty="0">
                <a:solidFill>
                  <a:srgbClr val="0070C0"/>
                </a:solidFill>
              </a:rPr>
              <a:t>Alternative theory: Initial consumer imperfect information leads to lock-in. </a:t>
            </a:r>
            <a:br>
              <a:rPr lang="en-US" b="1" dirty="0">
                <a:solidFill>
                  <a:srgbClr val="0070C0"/>
                </a:solidFill>
              </a:rPr>
            </a:br>
            <a:r>
              <a:rPr lang="en-US" b="1" i="1" dirty="0">
                <a:solidFill>
                  <a:srgbClr val="0070C0"/>
                </a:solidFill>
              </a:rPr>
              <a:t>(less convincing theory, in my view)</a:t>
            </a:r>
          </a:p>
        </p:txBody>
      </p:sp>
      <p:cxnSp>
        <p:nvCxnSpPr>
          <p:cNvPr id="12" name="Straight Arrow Connector 11">
            <a:extLst>
              <a:ext uri="{FF2B5EF4-FFF2-40B4-BE49-F238E27FC236}">
                <a16:creationId xmlns:a16="http://schemas.microsoft.com/office/drawing/2014/main" id="{C6DEAB9B-C771-4DA5-9BD6-31C80275CCB7}"/>
              </a:ext>
            </a:extLst>
          </p:cNvPr>
          <p:cNvCxnSpPr>
            <a:cxnSpLocks/>
          </p:cNvCxnSpPr>
          <p:nvPr/>
        </p:nvCxnSpPr>
        <p:spPr>
          <a:xfrm flipH="1" flipV="1">
            <a:off x="7569794" y="3945189"/>
            <a:ext cx="968348" cy="315049"/>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287961037"/>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Kodak’s Efficiency Claims Rejected</a:t>
            </a:r>
          </a:p>
        </p:txBody>
      </p:sp>
      <p:sp>
        <p:nvSpPr>
          <p:cNvPr id="3" name="Content Placeholder 2"/>
          <p:cNvSpPr>
            <a:spLocks noGrp="1"/>
          </p:cNvSpPr>
          <p:nvPr>
            <p:ph idx="1"/>
          </p:nvPr>
        </p:nvSpPr>
        <p:spPr>
          <a:xfrm>
            <a:off x="733425" y="1485901"/>
            <a:ext cx="7191375" cy="5219700"/>
          </a:xfrm>
        </p:spPr>
        <p:txBody>
          <a:bodyPr>
            <a:normAutofit/>
          </a:bodyPr>
          <a:lstStyle/>
          <a:p>
            <a:pPr marL="0" indent="0">
              <a:buNone/>
            </a:pPr>
            <a:r>
              <a:rPr lang="en-US" sz="2000" dirty="0"/>
              <a:t>(1) to promote </a:t>
            </a:r>
            <a:r>
              <a:rPr lang="en-US" sz="2000" dirty="0" err="1"/>
              <a:t>interbrand</a:t>
            </a:r>
            <a:r>
              <a:rPr lang="en-US" sz="2000" dirty="0"/>
              <a:t> equipment competition by allowing Kodak to stress the quality of its service;</a:t>
            </a:r>
          </a:p>
          <a:p>
            <a:pPr lvl="1"/>
            <a:r>
              <a:rPr lang="en-US" sz="1800" i="1" dirty="0"/>
              <a:t>But evidence that ISOs provide quality service and that some Kodak customers preferred ISO service precludes summary judgment </a:t>
            </a:r>
            <a:br>
              <a:rPr lang="en-US" sz="1800" i="1" dirty="0"/>
            </a:br>
            <a:endParaRPr lang="en-US" sz="1800" i="1" dirty="0"/>
          </a:p>
          <a:p>
            <a:pPr marL="0" indent="0">
              <a:buNone/>
            </a:pPr>
            <a:r>
              <a:rPr lang="en-US" sz="2000" dirty="0"/>
              <a:t>(2) to improve asset management by reducing Kodak's inventory costs; </a:t>
            </a:r>
          </a:p>
          <a:p>
            <a:pPr lvl="1"/>
            <a:r>
              <a:rPr lang="en-US" sz="1800" i="1" dirty="0"/>
              <a:t>But inventory costs are a function of equipment breakdown, not who services the machines</a:t>
            </a:r>
            <a:br>
              <a:rPr lang="en-US" sz="1800" dirty="0"/>
            </a:br>
            <a:endParaRPr lang="en-US" sz="1800" dirty="0"/>
          </a:p>
          <a:p>
            <a:pPr marL="0" indent="0">
              <a:buNone/>
            </a:pPr>
            <a:r>
              <a:rPr lang="en-US" sz="2000" dirty="0"/>
              <a:t>(3)</a:t>
            </a:r>
            <a:r>
              <a:rPr lang="en-US" sz="2000" dirty="0">
                <a:solidFill>
                  <a:srgbClr val="C00000"/>
                </a:solidFill>
              </a:rPr>
              <a:t> to prevent ISOs from free-riding on Kodak's capital investment in equipment, parts and service.   </a:t>
            </a:r>
          </a:p>
          <a:p>
            <a:pPr lvl="1"/>
            <a:r>
              <a:rPr lang="en-US" sz="1800" dirty="0"/>
              <a:t>Rejected as a matter of law</a:t>
            </a:r>
          </a:p>
          <a:p>
            <a:pPr lvl="1"/>
            <a:r>
              <a:rPr lang="en-US" sz="1800" dirty="0">
                <a:solidFill>
                  <a:srgbClr val="C00000"/>
                </a:solidFill>
                <a:highlight>
                  <a:srgbClr val="FFFF00"/>
                </a:highlight>
              </a:rPr>
              <a:t>“This understanding of free-riding has no support in our case law” </a:t>
            </a:r>
          </a:p>
          <a:p>
            <a:pPr lvl="1"/>
            <a:r>
              <a:rPr lang="en-US" sz="1800" dirty="0">
                <a:solidFill>
                  <a:srgbClr val="C00000"/>
                </a:solidFill>
              </a:rPr>
              <a:t>"[O]ne of the evils proscribed by the antitrust laws is the creation of entry barriers to potential competitors by requiring them to enter two markets simultaneously."</a:t>
            </a:r>
          </a:p>
          <a:p>
            <a:pPr lvl="4"/>
            <a:endParaRPr lang="en-US" sz="1400" dirty="0"/>
          </a:p>
        </p:txBody>
      </p:sp>
      <p:sp>
        <p:nvSpPr>
          <p:cNvPr id="4" name="Slide Number Placeholder 3"/>
          <p:cNvSpPr>
            <a:spLocks noGrp="1"/>
          </p:cNvSpPr>
          <p:nvPr>
            <p:ph type="sldNum" sz="quarter" idx="12"/>
          </p:nvPr>
        </p:nvSpPr>
        <p:spPr/>
        <p:txBody>
          <a:bodyPr/>
          <a:lstStyle/>
          <a:p>
            <a:fld id="{B76A2FD4-C39A-4DF5-9018-0E50141DC318}" type="slidenum">
              <a:rPr lang="en-US" altLang="en-US" smtClean="0"/>
              <a:t>31</a:t>
            </a:fld>
            <a:endParaRPr lang="en-US" altLang="en-US"/>
          </a:p>
        </p:txBody>
      </p:sp>
      <p:cxnSp>
        <p:nvCxnSpPr>
          <p:cNvPr id="5" name="Straight Arrow Connector 4">
            <a:extLst>
              <a:ext uri="{FF2B5EF4-FFF2-40B4-BE49-F238E27FC236}">
                <a16:creationId xmlns:a16="http://schemas.microsoft.com/office/drawing/2014/main" id="{BCA1B350-7EF0-4E0F-9D18-2B451CEF90C8}"/>
              </a:ext>
            </a:extLst>
          </p:cNvPr>
          <p:cNvCxnSpPr>
            <a:cxnSpLocks/>
          </p:cNvCxnSpPr>
          <p:nvPr/>
        </p:nvCxnSpPr>
        <p:spPr>
          <a:xfrm flipH="1" flipV="1">
            <a:off x="7613013" y="4736140"/>
            <a:ext cx="1309374" cy="298138"/>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6" name="TextBox 5">
            <a:extLst>
              <a:ext uri="{FF2B5EF4-FFF2-40B4-BE49-F238E27FC236}">
                <a16:creationId xmlns:a16="http://schemas.microsoft.com/office/drawing/2014/main" id="{0C06A4E6-E971-47DC-B99C-DD3663E195E8}"/>
              </a:ext>
            </a:extLst>
          </p:cNvPr>
          <p:cNvSpPr txBox="1"/>
          <p:nvPr/>
        </p:nvSpPr>
        <p:spPr>
          <a:xfrm>
            <a:off x="9168387" y="4679651"/>
            <a:ext cx="2484876" cy="707886"/>
          </a:xfrm>
          <a:prstGeom prst="rect">
            <a:avLst/>
          </a:prstGeom>
          <a:noFill/>
          <a:ln w="38100">
            <a:solidFill>
              <a:srgbClr val="0070C0"/>
            </a:solidFill>
          </a:ln>
        </p:spPr>
        <p:txBody>
          <a:bodyPr wrap="square" rtlCol="0">
            <a:spAutoFit/>
          </a:bodyPr>
          <a:lstStyle/>
          <a:p>
            <a:r>
              <a:rPr lang="en-US" sz="2000" b="1" dirty="0">
                <a:solidFill>
                  <a:srgbClr val="0070C0"/>
                </a:solidFill>
              </a:rPr>
              <a:t>Will it be applied to Google, Apple, etc.</a:t>
            </a:r>
          </a:p>
        </p:txBody>
      </p:sp>
    </p:spTree>
    <p:extLst>
      <p:ext uri="{BB962C8B-B14F-4D97-AF65-F5344CB8AC3E}">
        <p14:creationId xmlns:p14="http://schemas.microsoft.com/office/powerpoint/2010/main" val="1641142042"/>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6A81342-2F2B-4966-AA9B-C37E850AD569}"/>
              </a:ext>
            </a:extLst>
          </p:cNvPr>
          <p:cNvSpPr>
            <a:spLocks noGrp="1"/>
          </p:cNvSpPr>
          <p:nvPr>
            <p:ph type="title"/>
          </p:nvPr>
        </p:nvSpPr>
        <p:spPr/>
        <p:txBody>
          <a:bodyPr/>
          <a:lstStyle/>
          <a:p>
            <a:r>
              <a:rPr lang="en-US" dirty="0"/>
              <a:t>Dissent (Scalia, Thomas, O’Connor, JJ.)</a:t>
            </a:r>
            <a:br>
              <a:rPr lang="en-US" dirty="0"/>
            </a:br>
            <a:endParaRPr lang="en-US" dirty="0"/>
          </a:p>
        </p:txBody>
      </p:sp>
      <p:sp>
        <p:nvSpPr>
          <p:cNvPr id="3" name="Content Placeholder 2">
            <a:extLst>
              <a:ext uri="{FF2B5EF4-FFF2-40B4-BE49-F238E27FC236}">
                <a16:creationId xmlns:a16="http://schemas.microsoft.com/office/drawing/2014/main" id="{922061AA-3137-49F9-BC54-08E1DA4AC8E6}"/>
              </a:ext>
            </a:extLst>
          </p:cNvPr>
          <p:cNvSpPr>
            <a:spLocks noGrp="1"/>
          </p:cNvSpPr>
          <p:nvPr>
            <p:ph idx="1"/>
          </p:nvPr>
        </p:nvSpPr>
        <p:spPr>
          <a:xfrm>
            <a:off x="571500" y="1454149"/>
            <a:ext cx="7972429" cy="4822825"/>
          </a:xfrm>
        </p:spPr>
        <p:txBody>
          <a:bodyPr>
            <a:normAutofit/>
          </a:bodyPr>
          <a:lstStyle/>
          <a:p>
            <a:r>
              <a:rPr lang="en-US" sz="2000" dirty="0"/>
              <a:t>“Where a defendant maintains substantial market power, his activities are </a:t>
            </a:r>
            <a:br>
              <a:rPr lang="en-US" sz="2000" dirty="0"/>
            </a:br>
            <a:r>
              <a:rPr lang="en-US" sz="2000" dirty="0">
                <a:solidFill>
                  <a:srgbClr val="C00000"/>
                </a:solidFill>
              </a:rPr>
              <a:t>examined through a special lens</a:t>
            </a:r>
            <a:r>
              <a:rPr lang="en-US" sz="2000" dirty="0"/>
              <a:t>: Behavior that might otherwise not be of concern to the antitrust laws-or that might even be viewed as procompetitive-can take on exclusionary connotations when practiced by a monopolist.”</a:t>
            </a:r>
          </a:p>
          <a:p>
            <a:r>
              <a:rPr lang="en-US" sz="2000" dirty="0">
                <a:solidFill>
                  <a:srgbClr val="C00000"/>
                </a:solidFill>
              </a:rPr>
              <a:t>But Dissent rejects majority's information costs and lock-in theories as a basis for finding market power</a:t>
            </a:r>
          </a:p>
          <a:p>
            <a:pPr lvl="1"/>
            <a:r>
              <a:rPr lang="en-US" sz="1800" dirty="0"/>
              <a:t>If Kodak had required all purchasers of its equipment at the time of purchase to agree to purchase all service and parts from Kodak, there would have been a tying </a:t>
            </a:r>
            <a:r>
              <a:rPr lang="en-US" sz="1800" dirty="0" err="1"/>
              <a:t>arrangment</a:t>
            </a:r>
            <a:r>
              <a:rPr lang="en-US" sz="1800" dirty="0"/>
              <a:t> but it would not have been per se unlawful, since Kodak lacked market power in the market for the tying product (equipment)</a:t>
            </a:r>
          </a:p>
          <a:p>
            <a:pPr lvl="1"/>
            <a:r>
              <a:rPr lang="en-US" sz="1800" dirty="0"/>
              <a:t>This would have the same economic effect as the policy Kodak ultimately adopted, and the legal result should be no different</a:t>
            </a:r>
          </a:p>
          <a:p>
            <a:pPr lvl="1"/>
            <a:r>
              <a:rPr lang="en-US" sz="1800" dirty="0"/>
              <a:t>Power over "locked-in" customers is commonplace and never considered as basis for market or monopoly power within the meaning of the antitrust laws</a:t>
            </a:r>
          </a:p>
          <a:p>
            <a:pPr lvl="1"/>
            <a:endParaRPr lang="en-US" sz="1800" dirty="0"/>
          </a:p>
        </p:txBody>
      </p:sp>
      <p:cxnSp>
        <p:nvCxnSpPr>
          <p:cNvPr id="4" name="Straight Arrow Connector 3">
            <a:extLst>
              <a:ext uri="{FF2B5EF4-FFF2-40B4-BE49-F238E27FC236}">
                <a16:creationId xmlns:a16="http://schemas.microsoft.com/office/drawing/2014/main" id="{2B30DB7C-9E26-4F35-A325-8489F164793B}"/>
              </a:ext>
            </a:extLst>
          </p:cNvPr>
          <p:cNvCxnSpPr>
            <a:cxnSpLocks/>
          </p:cNvCxnSpPr>
          <p:nvPr/>
        </p:nvCxnSpPr>
        <p:spPr>
          <a:xfrm flipH="1">
            <a:off x="8224840" y="2943225"/>
            <a:ext cx="910784" cy="683406"/>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5" name="TextBox 4">
            <a:extLst>
              <a:ext uri="{FF2B5EF4-FFF2-40B4-BE49-F238E27FC236}">
                <a16:creationId xmlns:a16="http://schemas.microsoft.com/office/drawing/2014/main" id="{479B2CAB-2573-4F5B-9859-9D3DA6CF528F}"/>
              </a:ext>
            </a:extLst>
          </p:cNvPr>
          <p:cNvSpPr txBox="1"/>
          <p:nvPr/>
        </p:nvSpPr>
        <p:spPr>
          <a:xfrm>
            <a:off x="9277350" y="1843950"/>
            <a:ext cx="2590800" cy="3477875"/>
          </a:xfrm>
          <a:prstGeom prst="rect">
            <a:avLst/>
          </a:prstGeom>
          <a:noFill/>
          <a:ln w="38100">
            <a:solidFill>
              <a:srgbClr val="0070C0"/>
            </a:solidFill>
          </a:ln>
        </p:spPr>
        <p:txBody>
          <a:bodyPr wrap="square" rtlCol="0">
            <a:spAutoFit/>
          </a:bodyPr>
          <a:lstStyle/>
          <a:p>
            <a:r>
              <a:rPr lang="en-US" sz="2000" b="1" dirty="0">
                <a:solidFill>
                  <a:srgbClr val="0070C0"/>
                </a:solidFill>
              </a:rPr>
              <a:t>This reasoning applies only to new customers who buy equipment </a:t>
            </a:r>
            <a:r>
              <a:rPr lang="en-US" sz="2000" b="1" i="1" dirty="0">
                <a:solidFill>
                  <a:srgbClr val="0070C0"/>
                </a:solidFill>
              </a:rPr>
              <a:t>subsequent </a:t>
            </a:r>
            <a:r>
              <a:rPr lang="en-US" sz="2000" b="1" dirty="0">
                <a:solidFill>
                  <a:srgbClr val="0070C0"/>
                </a:solidFill>
              </a:rPr>
              <a:t>to the change in policy.  But, it does not apply to the installed base that is </a:t>
            </a:r>
            <a:r>
              <a:rPr lang="en-US" sz="2000" b="1" i="1" dirty="0">
                <a:solidFill>
                  <a:srgbClr val="0070C0"/>
                </a:solidFill>
              </a:rPr>
              <a:t>already locked in </a:t>
            </a:r>
            <a:r>
              <a:rPr lang="en-US" sz="2000" b="1" dirty="0">
                <a:solidFill>
                  <a:srgbClr val="0070C0"/>
                </a:solidFill>
              </a:rPr>
              <a:t>when the policy suddenly changes</a:t>
            </a:r>
          </a:p>
        </p:txBody>
      </p:sp>
      <p:cxnSp>
        <p:nvCxnSpPr>
          <p:cNvPr id="6" name="Straight Arrow Connector 5">
            <a:extLst>
              <a:ext uri="{FF2B5EF4-FFF2-40B4-BE49-F238E27FC236}">
                <a16:creationId xmlns:a16="http://schemas.microsoft.com/office/drawing/2014/main" id="{62AC7007-AB51-4908-8188-D54D1B551225}"/>
              </a:ext>
            </a:extLst>
          </p:cNvPr>
          <p:cNvCxnSpPr>
            <a:cxnSpLocks/>
          </p:cNvCxnSpPr>
          <p:nvPr/>
        </p:nvCxnSpPr>
        <p:spPr>
          <a:xfrm flipH="1" flipV="1">
            <a:off x="7905750" y="5886900"/>
            <a:ext cx="1072140" cy="234254"/>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7" name="TextBox 6">
            <a:extLst>
              <a:ext uri="{FF2B5EF4-FFF2-40B4-BE49-F238E27FC236}">
                <a16:creationId xmlns:a16="http://schemas.microsoft.com/office/drawing/2014/main" id="{BCD8974C-A88B-4EE1-AECF-DAB025A79748}"/>
              </a:ext>
            </a:extLst>
          </p:cNvPr>
          <p:cNvSpPr txBox="1"/>
          <p:nvPr/>
        </p:nvSpPr>
        <p:spPr>
          <a:xfrm>
            <a:off x="9135624" y="5475087"/>
            <a:ext cx="2924296" cy="1323439"/>
          </a:xfrm>
          <a:prstGeom prst="rect">
            <a:avLst/>
          </a:prstGeom>
          <a:noFill/>
          <a:ln w="38100">
            <a:solidFill>
              <a:srgbClr val="0070C0"/>
            </a:solidFill>
          </a:ln>
        </p:spPr>
        <p:txBody>
          <a:bodyPr wrap="square" rtlCol="0">
            <a:spAutoFit/>
          </a:bodyPr>
          <a:lstStyle/>
          <a:p>
            <a:r>
              <a:rPr lang="en-US" sz="2000" b="1" dirty="0">
                <a:solidFill>
                  <a:srgbClr val="0070C0"/>
                </a:solidFill>
              </a:rPr>
              <a:t>Not clear why this is would be true. No support in economics or law</a:t>
            </a:r>
          </a:p>
        </p:txBody>
      </p:sp>
      <p:sp>
        <p:nvSpPr>
          <p:cNvPr id="9" name="Slide Number Placeholder 8">
            <a:extLst>
              <a:ext uri="{FF2B5EF4-FFF2-40B4-BE49-F238E27FC236}">
                <a16:creationId xmlns:a16="http://schemas.microsoft.com/office/drawing/2014/main" id="{D24F2B8E-1883-4C96-AB2A-26C12911D33D}"/>
              </a:ext>
            </a:extLst>
          </p:cNvPr>
          <p:cNvSpPr>
            <a:spLocks noGrp="1"/>
          </p:cNvSpPr>
          <p:nvPr>
            <p:ph type="sldNum" sz="quarter" idx="12"/>
          </p:nvPr>
        </p:nvSpPr>
        <p:spPr/>
        <p:txBody>
          <a:bodyPr/>
          <a:lstStyle/>
          <a:p>
            <a:fld id="{87C73BCF-10A9-4C98-820C-00886F1B0A2E}" type="slidenum">
              <a:rPr lang="en-US" smtClean="0"/>
              <a:t>32</a:t>
            </a:fld>
            <a:endParaRPr lang="en-US" dirty="0"/>
          </a:p>
        </p:txBody>
      </p:sp>
    </p:spTree>
    <p:extLst>
      <p:ext uri="{BB962C8B-B14F-4D97-AF65-F5344CB8AC3E}">
        <p14:creationId xmlns:p14="http://schemas.microsoft.com/office/powerpoint/2010/main" val="2422239402"/>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770B771-B87E-40EC-AAD5-A0A524C57098}"/>
              </a:ext>
            </a:extLst>
          </p:cNvPr>
          <p:cNvSpPr>
            <a:spLocks noGrp="1"/>
          </p:cNvSpPr>
          <p:nvPr>
            <p:ph type="title"/>
          </p:nvPr>
        </p:nvSpPr>
        <p:spPr/>
        <p:txBody>
          <a:bodyPr/>
          <a:lstStyle/>
          <a:p>
            <a:r>
              <a:rPr lang="en-US" dirty="0"/>
              <a:t>The Legacy of </a:t>
            </a:r>
            <a:r>
              <a:rPr lang="en-US" i="1" dirty="0"/>
              <a:t>Kodak</a:t>
            </a:r>
          </a:p>
        </p:txBody>
      </p:sp>
      <p:sp>
        <p:nvSpPr>
          <p:cNvPr id="3" name="Content Placeholder 2">
            <a:extLst>
              <a:ext uri="{FF2B5EF4-FFF2-40B4-BE49-F238E27FC236}">
                <a16:creationId xmlns:a16="http://schemas.microsoft.com/office/drawing/2014/main" id="{3D760100-976D-4080-89D1-D2CA0968AC1A}"/>
              </a:ext>
            </a:extLst>
          </p:cNvPr>
          <p:cNvSpPr>
            <a:spLocks noGrp="1"/>
          </p:cNvSpPr>
          <p:nvPr>
            <p:ph idx="1"/>
          </p:nvPr>
        </p:nvSpPr>
        <p:spPr>
          <a:xfrm>
            <a:off x="838200" y="1602557"/>
            <a:ext cx="10515600" cy="4890318"/>
          </a:xfrm>
        </p:spPr>
        <p:txBody>
          <a:bodyPr>
            <a:normAutofit fontScale="92500" lnSpcReduction="10000"/>
          </a:bodyPr>
          <a:lstStyle/>
          <a:p>
            <a:r>
              <a:rPr lang="en-US" dirty="0"/>
              <a:t>Very few cases have succeeded with Kodak lock-in theory</a:t>
            </a:r>
          </a:p>
          <a:p>
            <a:pPr lvl="1"/>
            <a:r>
              <a:rPr lang="en-US" dirty="0"/>
              <a:t>Example: Change in policy that required upper class college student to live in dorms</a:t>
            </a:r>
          </a:p>
          <a:p>
            <a:pPr lvl="1"/>
            <a:r>
              <a:rPr lang="en-US" dirty="0"/>
              <a:t>Example: Insurance agents claim of lock-in to a particular insurance carrier</a:t>
            </a:r>
          </a:p>
          <a:p>
            <a:r>
              <a:rPr lang="en-US" i="1" dirty="0"/>
              <a:t>Epic v Apple</a:t>
            </a:r>
          </a:p>
          <a:p>
            <a:pPr lvl="1"/>
            <a:r>
              <a:rPr lang="en-US" dirty="0"/>
              <a:t>Epic argued that Apple had monopoly power in app distribution between iPhone owners were locked-in to iOS from switching costs (e.g., preference for iPhones; other compatible Apple devices; need to repurchase apps; time to re-enter credentials, download apps and learn new system; fear of losing data)</a:t>
            </a:r>
          </a:p>
          <a:p>
            <a:pPr lvl="1"/>
            <a:r>
              <a:rPr lang="en-US" dirty="0"/>
              <a:t>Court rejected claim as follows:</a:t>
            </a:r>
          </a:p>
          <a:p>
            <a:pPr lvl="2"/>
            <a:r>
              <a:rPr lang="en-US" dirty="0"/>
              <a:t>No change in conduct: Consumers aware of Apple restraints at time of purchase – </a:t>
            </a:r>
            <a:r>
              <a:rPr lang="en-US" i="1" dirty="0"/>
              <a:t>no surprise </a:t>
            </a:r>
            <a:r>
              <a:rPr lang="en-US" dirty="0"/>
              <a:t>(unlike </a:t>
            </a:r>
            <a:r>
              <a:rPr lang="en-US" i="1" dirty="0"/>
              <a:t>Kodak</a:t>
            </a:r>
            <a:r>
              <a:rPr lang="en-US" dirty="0"/>
              <a:t>)</a:t>
            </a:r>
          </a:p>
          <a:p>
            <a:pPr lvl="2"/>
            <a:r>
              <a:rPr lang="en-US" dirty="0"/>
              <a:t>Epic failed to show credible evidence of significant switching costs between iPhones and Android phones</a:t>
            </a:r>
          </a:p>
          <a:p>
            <a:pPr lvl="2"/>
            <a:r>
              <a:rPr lang="en-US" dirty="0"/>
              <a:t>Users’ preferences for Apple is not a cognizable lock-in factor because creating this preference is procompetitive</a:t>
            </a:r>
          </a:p>
        </p:txBody>
      </p:sp>
      <p:sp>
        <p:nvSpPr>
          <p:cNvPr id="4" name="Slide Number Placeholder 3">
            <a:extLst>
              <a:ext uri="{FF2B5EF4-FFF2-40B4-BE49-F238E27FC236}">
                <a16:creationId xmlns:a16="http://schemas.microsoft.com/office/drawing/2014/main" id="{FBB518B1-532A-4C76-8BDD-502FC43D70FB}"/>
              </a:ext>
            </a:extLst>
          </p:cNvPr>
          <p:cNvSpPr>
            <a:spLocks noGrp="1"/>
          </p:cNvSpPr>
          <p:nvPr>
            <p:ph type="sldNum" sz="quarter" idx="12"/>
          </p:nvPr>
        </p:nvSpPr>
        <p:spPr/>
        <p:txBody>
          <a:bodyPr/>
          <a:lstStyle/>
          <a:p>
            <a:fld id="{87C73BCF-10A9-4C98-820C-00886F1B0A2E}" type="slidenum">
              <a:rPr lang="en-US" smtClean="0"/>
              <a:t>33</a:t>
            </a:fld>
            <a:endParaRPr lang="en-US"/>
          </a:p>
        </p:txBody>
      </p:sp>
    </p:spTree>
    <p:extLst>
      <p:ext uri="{BB962C8B-B14F-4D97-AF65-F5344CB8AC3E}">
        <p14:creationId xmlns:p14="http://schemas.microsoft.com/office/powerpoint/2010/main" val="3243950016"/>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a:xfrm>
            <a:off x="536542" y="256462"/>
            <a:ext cx="10515600" cy="951610"/>
          </a:xfrm>
        </p:spPr>
        <p:txBody>
          <a:bodyPr>
            <a:normAutofit fontScale="90000"/>
          </a:bodyPr>
          <a:lstStyle/>
          <a:p>
            <a:r>
              <a:rPr lang="en-US" sz="3600" i="1" dirty="0"/>
              <a:t>Trinko </a:t>
            </a:r>
            <a:r>
              <a:rPr lang="en-US" sz="3600" dirty="0"/>
              <a:t>(2004): Unilateral (Exclusionary) Refusal to Deal </a:t>
            </a:r>
            <a:r>
              <a:rPr lang="en-US" sz="2000" i="1" dirty="0">
                <a:solidFill>
                  <a:srgbClr val="00B0F0"/>
                </a:solidFill>
              </a:rPr>
              <a:t>(p.630)</a:t>
            </a:r>
          </a:p>
        </p:txBody>
      </p:sp>
      <p:sp>
        <p:nvSpPr>
          <p:cNvPr id="4" name="Content Placeholder 3"/>
          <p:cNvSpPr>
            <a:spLocks noGrp="1"/>
          </p:cNvSpPr>
          <p:nvPr>
            <p:ph idx="1"/>
          </p:nvPr>
        </p:nvSpPr>
        <p:spPr>
          <a:xfrm>
            <a:off x="536542" y="1316736"/>
            <a:ext cx="6696465" cy="5284802"/>
          </a:xfrm>
        </p:spPr>
        <p:txBody>
          <a:bodyPr>
            <a:normAutofit/>
          </a:bodyPr>
          <a:lstStyle/>
          <a:p>
            <a:r>
              <a:rPr lang="en-US" sz="2400" dirty="0"/>
              <a:t>Conduct</a:t>
            </a:r>
          </a:p>
          <a:p>
            <a:pPr lvl="1"/>
            <a:r>
              <a:rPr lang="en-US" sz="2000" dirty="0"/>
              <a:t>FCC regulations required Verizon to share its copper wire to home with DSL competitors like AT&amp;T </a:t>
            </a:r>
          </a:p>
          <a:p>
            <a:pPr lvl="1"/>
            <a:r>
              <a:rPr lang="en-US" sz="2000" dirty="0"/>
              <a:t>Verizon delayed or lost orders </a:t>
            </a:r>
          </a:p>
          <a:p>
            <a:pPr lvl="1"/>
            <a:r>
              <a:rPr lang="en-US" sz="2000" dirty="0"/>
              <a:t>AT&amp;T brought regulatory action </a:t>
            </a:r>
          </a:p>
          <a:p>
            <a:pPr lvl="1"/>
            <a:r>
              <a:rPr lang="en-US" sz="2000" dirty="0"/>
              <a:t>Verizon fined, and then stopped conduct </a:t>
            </a:r>
          </a:p>
          <a:p>
            <a:pPr lvl="1"/>
            <a:r>
              <a:rPr lang="en-US" sz="2000" i="1" dirty="0" err="1"/>
              <a:t>Trinko</a:t>
            </a:r>
            <a:r>
              <a:rPr lang="en-US" sz="2000" i="1" dirty="0"/>
              <a:t> </a:t>
            </a:r>
            <a:r>
              <a:rPr lang="en-US" sz="2000" dirty="0"/>
              <a:t>class action followed </a:t>
            </a:r>
            <a:br>
              <a:rPr lang="en-US" sz="2000" dirty="0"/>
            </a:br>
            <a:endParaRPr lang="en-US" sz="2000" dirty="0"/>
          </a:p>
          <a:p>
            <a:r>
              <a:rPr lang="en-US" sz="2400" dirty="0"/>
              <a:t>Key Issues </a:t>
            </a:r>
          </a:p>
          <a:p>
            <a:pPr lvl="1"/>
            <a:r>
              <a:rPr lang="en-US" sz="2000" dirty="0"/>
              <a:t>Role of antitrust in regulated industries (holding)</a:t>
            </a:r>
          </a:p>
          <a:p>
            <a:pPr lvl="1"/>
            <a:r>
              <a:rPr lang="en-US" sz="2000" dirty="0"/>
              <a:t>What standard for refusals to deal </a:t>
            </a:r>
            <a:br>
              <a:rPr lang="en-US" sz="2000" dirty="0"/>
            </a:br>
            <a:r>
              <a:rPr lang="en-US" sz="2000" dirty="0"/>
              <a:t>(very influential dicta)</a:t>
            </a:r>
          </a:p>
          <a:p>
            <a:pPr lvl="1"/>
            <a:r>
              <a:rPr lang="en-US" sz="2000" dirty="0"/>
              <a:t>Section 2 generally </a:t>
            </a:r>
          </a:p>
        </p:txBody>
      </p:sp>
      <p:sp>
        <p:nvSpPr>
          <p:cNvPr id="2" name="Slide Number Placeholder 1"/>
          <p:cNvSpPr>
            <a:spLocks noGrp="1"/>
          </p:cNvSpPr>
          <p:nvPr>
            <p:ph type="sldNum" sz="quarter" idx="12"/>
          </p:nvPr>
        </p:nvSpPr>
        <p:spPr/>
        <p:txBody>
          <a:bodyPr/>
          <a:lstStyle/>
          <a:p>
            <a:fld id="{53059169-D310-4D79-83BC-9AFBAB05B9AD}" type="slidenum">
              <a:rPr lang="en-US" smtClean="0"/>
              <a:t>34</a:t>
            </a:fld>
            <a:endParaRPr lang="en-US" dirty="0"/>
          </a:p>
        </p:txBody>
      </p:sp>
      <p:sp>
        <p:nvSpPr>
          <p:cNvPr id="6" name="TextBox 5">
            <a:extLst>
              <a:ext uri="{FF2B5EF4-FFF2-40B4-BE49-F238E27FC236}">
                <a16:creationId xmlns:a16="http://schemas.microsoft.com/office/drawing/2014/main" id="{03A72B7A-4799-4918-8A45-759DFB5D6DEA}"/>
              </a:ext>
            </a:extLst>
          </p:cNvPr>
          <p:cNvSpPr txBox="1"/>
          <p:nvPr/>
        </p:nvSpPr>
        <p:spPr>
          <a:xfrm>
            <a:off x="4932277" y="5401209"/>
            <a:ext cx="7077533" cy="1200329"/>
          </a:xfrm>
          <a:prstGeom prst="rect">
            <a:avLst/>
          </a:prstGeom>
          <a:solidFill>
            <a:srgbClr val="FFFF00"/>
          </a:solidFill>
          <a:ln w="38100">
            <a:solidFill>
              <a:srgbClr val="0070C0"/>
            </a:solidFill>
          </a:ln>
        </p:spPr>
        <p:txBody>
          <a:bodyPr wrap="square" rtlCol="0">
            <a:spAutoFit/>
          </a:bodyPr>
          <a:lstStyle/>
          <a:p>
            <a:r>
              <a:rPr lang="en-US" b="1" dirty="0">
                <a:solidFill>
                  <a:srgbClr val="0070C0"/>
                </a:solidFill>
              </a:rPr>
              <a:t>Quote: “The Sherman Act is indeed the ‘Magna Carta of free enterprise,’ but it does not give judges </a:t>
            </a:r>
            <a:r>
              <a:rPr lang="en-US" b="1" i="1" dirty="0">
                <a:solidFill>
                  <a:srgbClr val="0070C0"/>
                </a:solidFill>
              </a:rPr>
              <a:t>carte blanche</a:t>
            </a:r>
            <a:r>
              <a:rPr lang="en-US" b="1" dirty="0">
                <a:solidFill>
                  <a:srgbClr val="0070C0"/>
                </a:solidFill>
              </a:rPr>
              <a:t> to insist that a monopolist alter its way of doing business whenever some other approach might yield greater competition.”</a:t>
            </a:r>
          </a:p>
        </p:txBody>
      </p:sp>
      <p:sp>
        <p:nvSpPr>
          <p:cNvPr id="10" name="TextBox 9">
            <a:extLst>
              <a:ext uri="{FF2B5EF4-FFF2-40B4-BE49-F238E27FC236}">
                <a16:creationId xmlns:a16="http://schemas.microsoft.com/office/drawing/2014/main" id="{C57C8146-E802-492F-8490-3F0FB41D6A0E}"/>
              </a:ext>
            </a:extLst>
          </p:cNvPr>
          <p:cNvSpPr txBox="1"/>
          <p:nvPr/>
        </p:nvSpPr>
        <p:spPr>
          <a:xfrm>
            <a:off x="7000125" y="3291546"/>
            <a:ext cx="5082068" cy="923330"/>
          </a:xfrm>
          <a:prstGeom prst="rect">
            <a:avLst/>
          </a:prstGeom>
          <a:solidFill>
            <a:srgbClr val="FFFF00"/>
          </a:solidFill>
          <a:ln w="38100">
            <a:solidFill>
              <a:srgbClr val="0070C0"/>
            </a:solidFill>
          </a:ln>
        </p:spPr>
        <p:txBody>
          <a:bodyPr wrap="square" rtlCol="0">
            <a:spAutoFit/>
          </a:bodyPr>
          <a:lstStyle/>
          <a:p>
            <a:r>
              <a:rPr lang="en-US" b="1" dirty="0">
                <a:solidFill>
                  <a:srgbClr val="0070C0"/>
                </a:solidFill>
              </a:rPr>
              <a:t>Headline: Only “slight benefits” of antitrust, given regulation. </a:t>
            </a:r>
            <a:r>
              <a:rPr lang="en-US" b="1" i="1" dirty="0">
                <a:solidFill>
                  <a:srgbClr val="0070C0"/>
                </a:solidFill>
              </a:rPr>
              <a:t>Credit Suisse </a:t>
            </a:r>
            <a:r>
              <a:rPr lang="en-US" b="1" dirty="0">
                <a:solidFill>
                  <a:srgbClr val="0070C0"/>
                </a:solidFill>
              </a:rPr>
              <a:t>case subsequently says that regulation trumps antitrust</a:t>
            </a:r>
          </a:p>
        </p:txBody>
      </p:sp>
      <p:cxnSp>
        <p:nvCxnSpPr>
          <p:cNvPr id="11" name="Straight Arrow Connector 10">
            <a:extLst>
              <a:ext uri="{FF2B5EF4-FFF2-40B4-BE49-F238E27FC236}">
                <a16:creationId xmlns:a16="http://schemas.microsoft.com/office/drawing/2014/main" id="{4F325588-5B04-4B18-B23C-78F78AF18215}"/>
              </a:ext>
            </a:extLst>
          </p:cNvPr>
          <p:cNvCxnSpPr>
            <a:cxnSpLocks/>
          </p:cNvCxnSpPr>
          <p:nvPr/>
        </p:nvCxnSpPr>
        <p:spPr>
          <a:xfrm flipH="1">
            <a:off x="5385728" y="3848169"/>
            <a:ext cx="1194512" cy="462307"/>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14F8C2D1-232D-4EC8-A3DC-A3093BB9EE08}"/>
              </a:ext>
            </a:extLst>
          </p:cNvPr>
          <p:cNvSpPr txBox="1"/>
          <p:nvPr/>
        </p:nvSpPr>
        <p:spPr>
          <a:xfrm>
            <a:off x="6796705" y="4617840"/>
            <a:ext cx="4858753" cy="369332"/>
          </a:xfrm>
          <a:prstGeom prst="rect">
            <a:avLst/>
          </a:prstGeom>
          <a:solidFill>
            <a:srgbClr val="FFC000"/>
          </a:solidFill>
          <a:ln w="38100">
            <a:solidFill>
              <a:srgbClr val="0070C0"/>
            </a:solidFill>
          </a:ln>
        </p:spPr>
        <p:txBody>
          <a:bodyPr wrap="square" rtlCol="0">
            <a:spAutoFit/>
          </a:bodyPr>
          <a:lstStyle/>
          <a:p>
            <a:r>
              <a:rPr lang="en-US" b="1" dirty="0">
                <a:solidFill>
                  <a:srgbClr val="0070C0"/>
                </a:solidFill>
              </a:rPr>
              <a:t>Quote: </a:t>
            </a:r>
            <a:r>
              <a:rPr lang="en-US" b="1" i="1" dirty="0">
                <a:solidFill>
                  <a:srgbClr val="0070C0"/>
                </a:solidFill>
              </a:rPr>
              <a:t>Aspen</a:t>
            </a:r>
            <a:r>
              <a:rPr lang="en-US" b="1" dirty="0">
                <a:solidFill>
                  <a:srgbClr val="0070C0"/>
                </a:solidFill>
              </a:rPr>
              <a:t> is at or near the outer boundary.”</a:t>
            </a:r>
          </a:p>
        </p:txBody>
      </p:sp>
      <p:cxnSp>
        <p:nvCxnSpPr>
          <p:cNvPr id="17" name="Straight Arrow Connector 16">
            <a:extLst>
              <a:ext uri="{FF2B5EF4-FFF2-40B4-BE49-F238E27FC236}">
                <a16:creationId xmlns:a16="http://schemas.microsoft.com/office/drawing/2014/main" id="{FA19DE02-055D-4A73-80D5-DD5C7C731C0E}"/>
              </a:ext>
            </a:extLst>
          </p:cNvPr>
          <p:cNvCxnSpPr>
            <a:cxnSpLocks/>
          </p:cNvCxnSpPr>
          <p:nvPr/>
        </p:nvCxnSpPr>
        <p:spPr>
          <a:xfrm flipH="1">
            <a:off x="5048787" y="4874960"/>
            <a:ext cx="1491109" cy="100934"/>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18" name="Straight Arrow Connector 17">
            <a:extLst>
              <a:ext uri="{FF2B5EF4-FFF2-40B4-BE49-F238E27FC236}">
                <a16:creationId xmlns:a16="http://schemas.microsoft.com/office/drawing/2014/main" id="{B7BD0F72-CC45-4185-854E-CE010A224031}"/>
              </a:ext>
            </a:extLst>
          </p:cNvPr>
          <p:cNvCxnSpPr>
            <a:cxnSpLocks/>
          </p:cNvCxnSpPr>
          <p:nvPr/>
        </p:nvCxnSpPr>
        <p:spPr>
          <a:xfrm flipH="1" flipV="1">
            <a:off x="3791165" y="5671335"/>
            <a:ext cx="965770" cy="18493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842084191"/>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402A818-C9B9-4CF7-98BF-A512E9BBB72A}"/>
              </a:ext>
            </a:extLst>
          </p:cNvPr>
          <p:cNvSpPr>
            <a:spLocks noGrp="1"/>
          </p:cNvSpPr>
          <p:nvPr>
            <p:ph type="title"/>
          </p:nvPr>
        </p:nvSpPr>
        <p:spPr/>
        <p:txBody>
          <a:bodyPr>
            <a:normAutofit/>
          </a:bodyPr>
          <a:lstStyle/>
          <a:p>
            <a:r>
              <a:rPr lang="en-US" sz="3200" i="1" dirty="0" err="1"/>
              <a:t>Trinko</a:t>
            </a:r>
            <a:r>
              <a:rPr lang="en-US" sz="3200" dirty="0"/>
              <a:t>:</a:t>
            </a:r>
            <a:r>
              <a:rPr lang="en-US" sz="3200" i="1" dirty="0"/>
              <a:t> </a:t>
            </a:r>
            <a:r>
              <a:rPr lang="en-US" sz="3200" dirty="0"/>
              <a:t>Why </a:t>
            </a:r>
            <a:r>
              <a:rPr lang="en-US" sz="3200" i="1" dirty="0"/>
              <a:t>Aspen Ski (</a:t>
            </a:r>
            <a:r>
              <a:rPr lang="en-US" sz="3200" dirty="0"/>
              <a:t>and </a:t>
            </a:r>
            <a:r>
              <a:rPr lang="en-US" sz="3200" i="1" dirty="0"/>
              <a:t>Kodak) </a:t>
            </a:r>
            <a:r>
              <a:rPr lang="en-US" sz="3200" dirty="0"/>
              <a:t>are the “Outer Bound”</a:t>
            </a:r>
          </a:p>
        </p:txBody>
      </p:sp>
      <p:sp>
        <p:nvSpPr>
          <p:cNvPr id="3" name="Content Placeholder 2">
            <a:extLst>
              <a:ext uri="{FF2B5EF4-FFF2-40B4-BE49-F238E27FC236}">
                <a16:creationId xmlns:a16="http://schemas.microsoft.com/office/drawing/2014/main" id="{D4BAAB9A-1D18-4A21-9A86-0E957508301F}"/>
              </a:ext>
            </a:extLst>
          </p:cNvPr>
          <p:cNvSpPr>
            <a:spLocks noGrp="1"/>
          </p:cNvSpPr>
          <p:nvPr>
            <p:ph idx="1"/>
          </p:nvPr>
        </p:nvSpPr>
        <p:spPr>
          <a:xfrm>
            <a:off x="975608" y="1684429"/>
            <a:ext cx="10515600" cy="4351338"/>
          </a:xfrm>
        </p:spPr>
        <p:txBody>
          <a:bodyPr>
            <a:normAutofit fontScale="92500" lnSpcReduction="20000"/>
          </a:bodyPr>
          <a:lstStyle/>
          <a:p>
            <a:r>
              <a:rPr lang="en-US" dirty="0"/>
              <a:t>Why is </a:t>
            </a:r>
            <a:r>
              <a:rPr lang="en-US" i="1" dirty="0"/>
              <a:t>Aspen </a:t>
            </a:r>
            <a:r>
              <a:rPr lang="en-US" dirty="0"/>
              <a:t>different </a:t>
            </a:r>
            <a:r>
              <a:rPr lang="en-US" sz="2000" i="1" dirty="0">
                <a:solidFill>
                  <a:srgbClr val="00B0F0"/>
                </a:solidFill>
              </a:rPr>
              <a:t>(pp. 634-35)</a:t>
            </a:r>
            <a:endParaRPr lang="en-US" dirty="0"/>
          </a:p>
          <a:p>
            <a:pPr lvl="1"/>
            <a:r>
              <a:rPr lang="en-US" dirty="0">
                <a:solidFill>
                  <a:srgbClr val="C00000"/>
                </a:solidFill>
              </a:rPr>
              <a:t>History of voluntary dealing </a:t>
            </a:r>
          </a:p>
          <a:p>
            <a:pPr lvl="1"/>
            <a:r>
              <a:rPr lang="en-US" dirty="0" err="1"/>
              <a:t>SkiCo</a:t>
            </a:r>
            <a:r>
              <a:rPr lang="en-US" dirty="0"/>
              <a:t> continued to sell bulk lift tickets to non-competitors</a:t>
            </a:r>
          </a:p>
          <a:p>
            <a:pPr lvl="1"/>
            <a:r>
              <a:rPr lang="en-US" dirty="0" err="1"/>
              <a:t>SkiCo</a:t>
            </a:r>
            <a:r>
              <a:rPr lang="en-US" dirty="0"/>
              <a:t> continued to deal with competitors at other resorts</a:t>
            </a:r>
          </a:p>
          <a:p>
            <a:pPr lvl="1"/>
            <a:r>
              <a:rPr lang="en-US" dirty="0"/>
              <a:t>Clear profit sacrifice</a:t>
            </a:r>
          </a:p>
          <a:p>
            <a:pPr lvl="1"/>
            <a:r>
              <a:rPr lang="en-US" dirty="0"/>
              <a:t>No efficiency-based rationale for refusal</a:t>
            </a:r>
          </a:p>
          <a:p>
            <a:r>
              <a:rPr lang="en-US" dirty="0"/>
              <a:t>Why is </a:t>
            </a:r>
            <a:r>
              <a:rPr lang="en-US" i="1" dirty="0"/>
              <a:t>Kodak </a:t>
            </a:r>
            <a:r>
              <a:rPr lang="en-US" dirty="0"/>
              <a:t>different?</a:t>
            </a:r>
          </a:p>
          <a:p>
            <a:pPr lvl="1"/>
            <a:r>
              <a:rPr lang="en-US" dirty="0"/>
              <a:t>Consumers who already purchased high priced copiers are “locked in” to buying parts and service from </a:t>
            </a:r>
            <a:r>
              <a:rPr lang="en-US" i="1" dirty="0"/>
              <a:t>Kodak</a:t>
            </a:r>
            <a:r>
              <a:rPr lang="en-US" dirty="0"/>
              <a:t> </a:t>
            </a:r>
          </a:p>
          <a:p>
            <a:r>
              <a:rPr lang="en-US" dirty="0"/>
              <a:t>These market factors also make the case more administrable </a:t>
            </a:r>
          </a:p>
          <a:p>
            <a:pPr lvl="1"/>
            <a:r>
              <a:rPr lang="en-US" dirty="0"/>
              <a:t>Provide </a:t>
            </a:r>
            <a:r>
              <a:rPr lang="en-US" i="1" dirty="0"/>
              <a:t>market prices </a:t>
            </a:r>
            <a:r>
              <a:rPr lang="en-US" dirty="0"/>
              <a:t>to use used to determine if refusal is anticompetitive, if monopolist makes a price offer that rival does not  accept</a:t>
            </a:r>
          </a:p>
          <a:p>
            <a:pPr lvl="1"/>
            <a:r>
              <a:rPr lang="en-US" dirty="0"/>
              <a:t>Provide </a:t>
            </a:r>
            <a:r>
              <a:rPr lang="en-US" i="1" dirty="0"/>
              <a:t>market prices </a:t>
            </a:r>
            <a:r>
              <a:rPr lang="en-US" dirty="0"/>
              <a:t>to use as a possible price benchmark for remedy </a:t>
            </a:r>
          </a:p>
          <a:p>
            <a:pPr lvl="1"/>
            <a:endParaRPr lang="en-US" dirty="0"/>
          </a:p>
        </p:txBody>
      </p:sp>
      <p:sp>
        <p:nvSpPr>
          <p:cNvPr id="4" name="Slide Number Placeholder 3"/>
          <p:cNvSpPr>
            <a:spLocks noGrp="1"/>
          </p:cNvSpPr>
          <p:nvPr>
            <p:ph type="sldNum" sz="quarter" idx="12"/>
          </p:nvPr>
        </p:nvSpPr>
        <p:spPr/>
        <p:txBody>
          <a:bodyPr/>
          <a:lstStyle/>
          <a:p>
            <a:fld id="{E4CB39CE-7E8E-4D5E-BDD0-B7914CC3C743}" type="slidenum">
              <a:rPr lang="en-US" smtClean="0"/>
              <a:t>35</a:t>
            </a:fld>
            <a:endParaRPr lang="en-US"/>
          </a:p>
        </p:txBody>
      </p:sp>
      <p:sp>
        <p:nvSpPr>
          <p:cNvPr id="5" name="TextBox 4">
            <a:extLst>
              <a:ext uri="{FF2B5EF4-FFF2-40B4-BE49-F238E27FC236}">
                <a16:creationId xmlns:a16="http://schemas.microsoft.com/office/drawing/2014/main" id="{366A8C18-F4B1-4FE5-9FF9-6D3ADF65F2F0}"/>
              </a:ext>
            </a:extLst>
          </p:cNvPr>
          <p:cNvSpPr txBox="1"/>
          <p:nvPr/>
        </p:nvSpPr>
        <p:spPr>
          <a:xfrm>
            <a:off x="9236896" y="1857382"/>
            <a:ext cx="1867984" cy="1015663"/>
          </a:xfrm>
          <a:prstGeom prst="rect">
            <a:avLst/>
          </a:prstGeom>
          <a:noFill/>
          <a:ln w="38100">
            <a:solidFill>
              <a:srgbClr val="0070C0"/>
            </a:solidFill>
          </a:ln>
        </p:spPr>
        <p:txBody>
          <a:bodyPr wrap="square" rtlCol="0">
            <a:spAutoFit/>
          </a:bodyPr>
          <a:lstStyle/>
          <a:p>
            <a:r>
              <a:rPr lang="en-US" sz="2000" b="1" dirty="0">
                <a:solidFill>
                  <a:srgbClr val="0070C0"/>
                </a:solidFill>
              </a:rPr>
              <a:t>Pretty much ignored by </a:t>
            </a:r>
            <a:br>
              <a:rPr lang="en-US" sz="2000" b="1" dirty="0">
                <a:solidFill>
                  <a:srgbClr val="0070C0"/>
                </a:solidFill>
              </a:rPr>
            </a:br>
            <a:r>
              <a:rPr lang="en-US" sz="2000" b="1" i="1" dirty="0" err="1">
                <a:solidFill>
                  <a:srgbClr val="0070C0"/>
                </a:solidFill>
              </a:rPr>
              <a:t>Trinko</a:t>
            </a:r>
            <a:r>
              <a:rPr lang="en-US" sz="2000" b="1" i="1" dirty="0">
                <a:solidFill>
                  <a:srgbClr val="0070C0"/>
                </a:solidFill>
              </a:rPr>
              <a:t> </a:t>
            </a:r>
            <a:r>
              <a:rPr lang="en-US" sz="2000" b="1" dirty="0">
                <a:solidFill>
                  <a:srgbClr val="0070C0"/>
                </a:solidFill>
              </a:rPr>
              <a:t>Court</a:t>
            </a:r>
            <a:endParaRPr lang="en-US" sz="2000" b="1" i="1" dirty="0">
              <a:solidFill>
                <a:srgbClr val="0070C0"/>
              </a:solidFill>
            </a:endParaRPr>
          </a:p>
        </p:txBody>
      </p:sp>
      <p:cxnSp>
        <p:nvCxnSpPr>
          <p:cNvPr id="6" name="Straight Arrow Connector 5">
            <a:extLst>
              <a:ext uri="{FF2B5EF4-FFF2-40B4-BE49-F238E27FC236}">
                <a16:creationId xmlns:a16="http://schemas.microsoft.com/office/drawing/2014/main" id="{5527494E-212E-4A0B-BD0A-6BAFFBB69A31}"/>
              </a:ext>
            </a:extLst>
          </p:cNvPr>
          <p:cNvCxnSpPr>
            <a:cxnSpLocks/>
          </p:cNvCxnSpPr>
          <p:nvPr/>
        </p:nvCxnSpPr>
        <p:spPr>
          <a:xfrm flipH="1">
            <a:off x="8213909" y="2135540"/>
            <a:ext cx="846395" cy="229674"/>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9" name="Straight Arrow Connector 8">
            <a:extLst>
              <a:ext uri="{FF2B5EF4-FFF2-40B4-BE49-F238E27FC236}">
                <a16:creationId xmlns:a16="http://schemas.microsoft.com/office/drawing/2014/main" id="{EFC6CFA2-BE31-4E89-BA45-95A09655E3A2}"/>
              </a:ext>
            </a:extLst>
          </p:cNvPr>
          <p:cNvCxnSpPr>
            <a:cxnSpLocks/>
          </p:cNvCxnSpPr>
          <p:nvPr/>
        </p:nvCxnSpPr>
        <p:spPr>
          <a:xfrm flipH="1">
            <a:off x="8194899" y="2643207"/>
            <a:ext cx="938941" cy="169081"/>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596562421"/>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0C5D239-22AE-4367-B78A-43FE2ED6F93F}"/>
              </a:ext>
            </a:extLst>
          </p:cNvPr>
          <p:cNvSpPr>
            <a:spLocks noGrp="1"/>
          </p:cNvSpPr>
          <p:nvPr>
            <p:ph type="title"/>
          </p:nvPr>
        </p:nvSpPr>
        <p:spPr/>
        <p:txBody>
          <a:bodyPr/>
          <a:lstStyle/>
          <a:p>
            <a:r>
              <a:rPr lang="en-US" dirty="0"/>
              <a:t>Why is </a:t>
            </a:r>
            <a:r>
              <a:rPr lang="en-US" i="1" dirty="0"/>
              <a:t>Lorain Journal </a:t>
            </a:r>
            <a:r>
              <a:rPr lang="en-US" dirty="0"/>
              <a:t>Different?</a:t>
            </a:r>
          </a:p>
        </p:txBody>
      </p:sp>
      <p:sp>
        <p:nvSpPr>
          <p:cNvPr id="3" name="Content Placeholder 2">
            <a:extLst>
              <a:ext uri="{FF2B5EF4-FFF2-40B4-BE49-F238E27FC236}">
                <a16:creationId xmlns:a16="http://schemas.microsoft.com/office/drawing/2014/main" id="{34090DA9-449D-4DCB-980A-7BC8B9D09A35}"/>
              </a:ext>
            </a:extLst>
          </p:cNvPr>
          <p:cNvSpPr>
            <a:spLocks noGrp="1"/>
          </p:cNvSpPr>
          <p:nvPr>
            <p:ph idx="1"/>
          </p:nvPr>
        </p:nvSpPr>
        <p:spPr/>
        <p:txBody>
          <a:bodyPr/>
          <a:lstStyle/>
          <a:p>
            <a:r>
              <a:rPr lang="en-US" dirty="0"/>
              <a:t>Refusal to deal was “conditional” on advertisers purchasing ads from WEOL</a:t>
            </a:r>
          </a:p>
          <a:p>
            <a:r>
              <a:rPr lang="en-US" dirty="0"/>
              <a:t>In </a:t>
            </a:r>
            <a:r>
              <a:rPr lang="en-US" i="1" dirty="0" err="1"/>
              <a:t>Trinko</a:t>
            </a:r>
            <a:r>
              <a:rPr lang="en-US" dirty="0"/>
              <a:t>, refusal to deal was “unconditional”</a:t>
            </a:r>
          </a:p>
          <a:p>
            <a:pPr lvl="1"/>
            <a:r>
              <a:rPr lang="en-US" dirty="0"/>
              <a:t>Verizon did not sell unbundled access to non-competitors and only deny access to competitors</a:t>
            </a:r>
          </a:p>
          <a:p>
            <a:pPr lvl="1"/>
            <a:r>
              <a:rPr lang="en-US" dirty="0"/>
              <a:t>Verizon would not sell unbundled access to local loop to anyone.</a:t>
            </a:r>
          </a:p>
        </p:txBody>
      </p:sp>
      <p:sp>
        <p:nvSpPr>
          <p:cNvPr id="4" name="Slide Number Placeholder 3">
            <a:extLst>
              <a:ext uri="{FF2B5EF4-FFF2-40B4-BE49-F238E27FC236}">
                <a16:creationId xmlns:a16="http://schemas.microsoft.com/office/drawing/2014/main" id="{256E732F-B3F7-4014-8E67-153CCDD94816}"/>
              </a:ext>
            </a:extLst>
          </p:cNvPr>
          <p:cNvSpPr>
            <a:spLocks noGrp="1"/>
          </p:cNvSpPr>
          <p:nvPr>
            <p:ph type="sldNum" sz="quarter" idx="12"/>
          </p:nvPr>
        </p:nvSpPr>
        <p:spPr/>
        <p:txBody>
          <a:bodyPr/>
          <a:lstStyle/>
          <a:p>
            <a:fld id="{E4CB39CE-7E8E-4D5E-BDD0-B7914CC3C743}" type="slidenum">
              <a:rPr lang="en-US" smtClean="0"/>
              <a:t>36</a:t>
            </a:fld>
            <a:endParaRPr lang="en-US"/>
          </a:p>
        </p:txBody>
      </p:sp>
    </p:spTree>
    <p:extLst>
      <p:ext uri="{BB962C8B-B14F-4D97-AF65-F5344CB8AC3E}">
        <p14:creationId xmlns:p14="http://schemas.microsoft.com/office/powerpoint/2010/main" val="2398697128"/>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38FA94E-8995-4216-8B88-A5548A78D8B6}"/>
              </a:ext>
            </a:extLst>
          </p:cNvPr>
          <p:cNvSpPr>
            <a:spLocks noGrp="1"/>
          </p:cNvSpPr>
          <p:nvPr>
            <p:ph type="title"/>
          </p:nvPr>
        </p:nvSpPr>
        <p:spPr/>
        <p:txBody>
          <a:bodyPr/>
          <a:lstStyle/>
          <a:p>
            <a:r>
              <a:rPr lang="en-US" i="1" dirty="0" err="1"/>
              <a:t>Trinko</a:t>
            </a:r>
            <a:r>
              <a:rPr lang="en-US" dirty="0"/>
              <a:t>: What About the “Essential Facilities” Doctrine?</a:t>
            </a:r>
          </a:p>
        </p:txBody>
      </p:sp>
      <p:sp>
        <p:nvSpPr>
          <p:cNvPr id="3" name="Content Placeholder 2">
            <a:extLst>
              <a:ext uri="{FF2B5EF4-FFF2-40B4-BE49-F238E27FC236}">
                <a16:creationId xmlns:a16="http://schemas.microsoft.com/office/drawing/2014/main" id="{BC327D2F-E0AC-48E2-A630-62AA4635C0D1}"/>
              </a:ext>
            </a:extLst>
          </p:cNvPr>
          <p:cNvSpPr>
            <a:spLocks noGrp="1"/>
          </p:cNvSpPr>
          <p:nvPr>
            <p:ph idx="1"/>
          </p:nvPr>
        </p:nvSpPr>
        <p:spPr>
          <a:xfrm>
            <a:off x="838201" y="1583473"/>
            <a:ext cx="6755780" cy="4909402"/>
          </a:xfrm>
        </p:spPr>
        <p:txBody>
          <a:bodyPr>
            <a:normAutofit fontScale="92500"/>
          </a:bodyPr>
          <a:lstStyle/>
          <a:p>
            <a:r>
              <a:rPr lang="en-US" sz="2400" dirty="0"/>
              <a:t>Supreme Court has never adopted denial of access to an alleged essential facility as a separate offense </a:t>
            </a:r>
          </a:p>
          <a:p>
            <a:r>
              <a:rPr lang="en-US" sz="2400" dirty="0"/>
              <a:t>Old cases usually involved “jointly owned” facilities, which raise fewer issues than a unilateral refusal </a:t>
            </a:r>
          </a:p>
          <a:p>
            <a:pPr lvl="1"/>
            <a:r>
              <a:rPr lang="en-US" sz="2000" dirty="0"/>
              <a:t>Antitrust has no procompetitive presumption for cooperative enterprises</a:t>
            </a:r>
          </a:p>
          <a:p>
            <a:pPr lvl="1"/>
            <a:r>
              <a:rPr lang="en-US" sz="2000" dirty="0"/>
              <a:t>Cooperation suggests feasibility and efficiency benefits from providing access to the excluded firm</a:t>
            </a:r>
          </a:p>
          <a:p>
            <a:pPr lvl="1"/>
            <a:r>
              <a:rPr lang="en-US" sz="2000" dirty="0"/>
              <a:t>Provide simple remedy – equal access as provided to members</a:t>
            </a:r>
          </a:p>
          <a:p>
            <a:r>
              <a:rPr lang="en-US" sz="2400" dirty="0">
                <a:solidFill>
                  <a:srgbClr val="C00000"/>
                </a:solidFill>
              </a:rPr>
              <a:t>But single firm “essential facilities” are different</a:t>
            </a:r>
          </a:p>
          <a:p>
            <a:pPr lvl="1"/>
            <a:r>
              <a:rPr lang="en-US" sz="2000" dirty="0"/>
              <a:t>Assuming monopoly power was gained legitimately, it is protected </a:t>
            </a:r>
          </a:p>
          <a:p>
            <a:pPr lvl="1"/>
            <a:r>
              <a:rPr lang="en-US" sz="2000" dirty="0"/>
              <a:t>No presumption that providing access is feasible or efficient</a:t>
            </a:r>
          </a:p>
          <a:p>
            <a:pPr lvl="1"/>
            <a:r>
              <a:rPr lang="en-US" sz="2000" dirty="0"/>
              <a:t>Remedy requires courts to set terms of access </a:t>
            </a:r>
          </a:p>
          <a:p>
            <a:pPr marL="0" indent="0">
              <a:buNone/>
            </a:pPr>
            <a:endParaRPr lang="en-US" sz="2400" dirty="0"/>
          </a:p>
        </p:txBody>
      </p:sp>
      <p:sp>
        <p:nvSpPr>
          <p:cNvPr id="4" name="Slide Number Placeholder 3">
            <a:extLst>
              <a:ext uri="{FF2B5EF4-FFF2-40B4-BE49-F238E27FC236}">
                <a16:creationId xmlns:a16="http://schemas.microsoft.com/office/drawing/2014/main" id="{AC6DDDF6-FC65-495E-AFF4-DA44E3B61BAD}"/>
              </a:ext>
            </a:extLst>
          </p:cNvPr>
          <p:cNvSpPr>
            <a:spLocks noGrp="1"/>
          </p:cNvSpPr>
          <p:nvPr>
            <p:ph type="sldNum" sz="quarter" idx="12"/>
          </p:nvPr>
        </p:nvSpPr>
        <p:spPr/>
        <p:txBody>
          <a:bodyPr/>
          <a:lstStyle/>
          <a:p>
            <a:fld id="{E4CB39CE-7E8E-4D5E-BDD0-B7914CC3C743}" type="slidenum">
              <a:rPr lang="en-US" smtClean="0"/>
              <a:t>37</a:t>
            </a:fld>
            <a:endParaRPr lang="en-US"/>
          </a:p>
        </p:txBody>
      </p:sp>
      <p:sp>
        <p:nvSpPr>
          <p:cNvPr id="5" name="TextBox 4">
            <a:extLst>
              <a:ext uri="{FF2B5EF4-FFF2-40B4-BE49-F238E27FC236}">
                <a16:creationId xmlns:a16="http://schemas.microsoft.com/office/drawing/2014/main" id="{E70A5833-D738-49C0-B56E-B4DB46A6D4DF}"/>
              </a:ext>
            </a:extLst>
          </p:cNvPr>
          <p:cNvSpPr txBox="1"/>
          <p:nvPr/>
        </p:nvSpPr>
        <p:spPr>
          <a:xfrm>
            <a:off x="7841735" y="4282440"/>
            <a:ext cx="3311912" cy="1938992"/>
          </a:xfrm>
          <a:prstGeom prst="rect">
            <a:avLst/>
          </a:prstGeom>
          <a:noFill/>
          <a:ln w="38100">
            <a:solidFill>
              <a:srgbClr val="0070C0"/>
            </a:solidFill>
          </a:ln>
        </p:spPr>
        <p:txBody>
          <a:bodyPr wrap="square" rtlCol="0">
            <a:spAutoFit/>
          </a:bodyPr>
          <a:lstStyle/>
          <a:p>
            <a:r>
              <a:rPr lang="en-US" sz="2000" b="1" dirty="0">
                <a:solidFill>
                  <a:srgbClr val="0070C0"/>
                </a:solidFill>
              </a:rPr>
              <a:t>These differences are all stressed in </a:t>
            </a:r>
            <a:r>
              <a:rPr lang="en-US" sz="2000" b="1" i="1" dirty="0" err="1">
                <a:solidFill>
                  <a:srgbClr val="0070C0"/>
                </a:solidFill>
              </a:rPr>
              <a:t>Trinko</a:t>
            </a:r>
            <a:r>
              <a:rPr lang="en-US" sz="2000" b="1" i="1" dirty="0">
                <a:solidFill>
                  <a:srgbClr val="0070C0"/>
                </a:solidFill>
              </a:rPr>
              <a:t>, </a:t>
            </a:r>
            <a:r>
              <a:rPr lang="en-US" sz="2000" b="1" dirty="0">
                <a:solidFill>
                  <a:srgbClr val="0070C0"/>
                </a:solidFill>
              </a:rPr>
              <a:t>and earlier in </a:t>
            </a:r>
            <a:r>
              <a:rPr lang="en-US" sz="2000" b="1" dirty="0" err="1">
                <a:solidFill>
                  <a:srgbClr val="0070C0"/>
                </a:solidFill>
              </a:rPr>
              <a:t>Areeda’s</a:t>
            </a:r>
            <a:r>
              <a:rPr lang="en-US" sz="2000" b="1" dirty="0">
                <a:solidFill>
                  <a:srgbClr val="0070C0"/>
                </a:solidFill>
              </a:rPr>
              <a:t> 1989 article, </a:t>
            </a:r>
            <a:r>
              <a:rPr lang="en-US" sz="2000" b="1" i="1" dirty="0">
                <a:solidFill>
                  <a:srgbClr val="0070C0"/>
                </a:solidFill>
              </a:rPr>
              <a:t>Essential Facilities: An Epithet in Need of Limiting Principles.</a:t>
            </a:r>
          </a:p>
        </p:txBody>
      </p:sp>
      <p:sp>
        <p:nvSpPr>
          <p:cNvPr id="7" name="TextBox 6">
            <a:extLst>
              <a:ext uri="{FF2B5EF4-FFF2-40B4-BE49-F238E27FC236}">
                <a16:creationId xmlns:a16="http://schemas.microsoft.com/office/drawing/2014/main" id="{A92F40D0-56A9-4253-ACFB-F797221E41CF}"/>
              </a:ext>
            </a:extLst>
          </p:cNvPr>
          <p:cNvSpPr txBox="1"/>
          <p:nvPr/>
        </p:nvSpPr>
        <p:spPr>
          <a:xfrm>
            <a:off x="8610600" y="1432550"/>
            <a:ext cx="3472978" cy="1015663"/>
          </a:xfrm>
          <a:prstGeom prst="rect">
            <a:avLst/>
          </a:prstGeom>
          <a:noFill/>
          <a:ln w="38100">
            <a:solidFill>
              <a:srgbClr val="0070C0"/>
            </a:solidFill>
          </a:ln>
        </p:spPr>
        <p:txBody>
          <a:bodyPr wrap="square" rtlCol="0">
            <a:spAutoFit/>
          </a:bodyPr>
          <a:lstStyle/>
          <a:p>
            <a:r>
              <a:rPr lang="en-US" sz="2000" b="1" dirty="0">
                <a:solidFill>
                  <a:srgbClr val="0070C0"/>
                </a:solidFill>
              </a:rPr>
              <a:t>But lower courts have: e.g., </a:t>
            </a:r>
            <a:r>
              <a:rPr lang="en-US" sz="2000" b="1" i="1" dirty="0">
                <a:solidFill>
                  <a:srgbClr val="0070C0"/>
                </a:solidFill>
              </a:rPr>
              <a:t>MCI v. AT&amp;T</a:t>
            </a:r>
            <a:r>
              <a:rPr lang="en-US" sz="2000" b="1" dirty="0">
                <a:solidFill>
                  <a:srgbClr val="0070C0"/>
                </a:solidFill>
              </a:rPr>
              <a:t> (7th Cir. 1983) (Posner) </a:t>
            </a:r>
            <a:r>
              <a:rPr lang="en-US" b="1" i="1" dirty="0">
                <a:solidFill>
                  <a:srgbClr val="00B0F0"/>
                </a:solidFill>
              </a:rPr>
              <a:t>(p.630)</a:t>
            </a:r>
            <a:endParaRPr lang="en-US" sz="2000" b="1" i="1" dirty="0">
              <a:solidFill>
                <a:srgbClr val="00B0F0"/>
              </a:solidFill>
            </a:endParaRPr>
          </a:p>
        </p:txBody>
      </p:sp>
      <p:cxnSp>
        <p:nvCxnSpPr>
          <p:cNvPr id="8" name="Straight Arrow Connector 7">
            <a:extLst>
              <a:ext uri="{FF2B5EF4-FFF2-40B4-BE49-F238E27FC236}">
                <a16:creationId xmlns:a16="http://schemas.microsoft.com/office/drawing/2014/main" id="{0E91C0C9-F6B2-4452-8D1E-B524FCDF73C0}"/>
              </a:ext>
            </a:extLst>
          </p:cNvPr>
          <p:cNvCxnSpPr>
            <a:cxnSpLocks/>
          </p:cNvCxnSpPr>
          <p:nvPr/>
        </p:nvCxnSpPr>
        <p:spPr>
          <a:xfrm flipH="1" flipV="1">
            <a:off x="7418538" y="1962364"/>
            <a:ext cx="846395" cy="107087"/>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12" name="Straight Arrow Connector 11">
            <a:extLst>
              <a:ext uri="{FF2B5EF4-FFF2-40B4-BE49-F238E27FC236}">
                <a16:creationId xmlns:a16="http://schemas.microsoft.com/office/drawing/2014/main" id="{6C4C0777-73CC-4C3A-B73E-B123142E620D}"/>
              </a:ext>
            </a:extLst>
          </p:cNvPr>
          <p:cNvCxnSpPr>
            <a:cxnSpLocks/>
          </p:cNvCxnSpPr>
          <p:nvPr/>
        </p:nvCxnSpPr>
        <p:spPr>
          <a:xfrm flipH="1">
            <a:off x="6832698" y="4673713"/>
            <a:ext cx="846395" cy="229674"/>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62334417"/>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i="1" dirty="0" err="1"/>
              <a:t>Trinko</a:t>
            </a:r>
            <a:r>
              <a:rPr lang="en-US" i="1" dirty="0"/>
              <a:t> </a:t>
            </a:r>
            <a:r>
              <a:rPr lang="en-US" dirty="0"/>
              <a:t>Headlines: What Assumptions Animated the Court?</a:t>
            </a:r>
          </a:p>
        </p:txBody>
      </p:sp>
      <p:sp>
        <p:nvSpPr>
          <p:cNvPr id="3" name="Content Placeholder 2"/>
          <p:cNvSpPr>
            <a:spLocks noGrp="1"/>
          </p:cNvSpPr>
          <p:nvPr>
            <p:ph idx="1"/>
          </p:nvPr>
        </p:nvSpPr>
        <p:spPr>
          <a:xfrm>
            <a:off x="542189" y="1528440"/>
            <a:ext cx="9521486" cy="5193035"/>
          </a:xfrm>
        </p:spPr>
        <p:txBody>
          <a:bodyPr>
            <a:normAutofit/>
          </a:bodyPr>
          <a:lstStyle/>
          <a:p>
            <a:r>
              <a:rPr lang="en-US" sz="2400" dirty="0"/>
              <a:t>Refusals to deal generally okay, even by monopolist </a:t>
            </a:r>
            <a:r>
              <a:rPr lang="en-US" sz="2400" i="1" dirty="0">
                <a:solidFill>
                  <a:srgbClr val="00B0F0"/>
                </a:solidFill>
              </a:rPr>
              <a:t>(pp. 634-35)</a:t>
            </a:r>
            <a:r>
              <a:rPr lang="en-US" sz="2400" dirty="0"/>
              <a:t> </a:t>
            </a:r>
          </a:p>
          <a:p>
            <a:pPr lvl="1"/>
            <a:r>
              <a:rPr lang="en-US" sz="2000" dirty="0"/>
              <a:t>Note incomplete Colgate quotation </a:t>
            </a:r>
            <a:r>
              <a:rPr lang="en-US" sz="1800" i="1" dirty="0">
                <a:solidFill>
                  <a:srgbClr val="00B0F0"/>
                </a:solidFill>
              </a:rPr>
              <a:t>(p. 634)</a:t>
            </a:r>
            <a:endParaRPr lang="en-US" sz="2000" i="1" dirty="0">
              <a:solidFill>
                <a:srgbClr val="00B0F0"/>
              </a:solidFill>
            </a:endParaRPr>
          </a:p>
          <a:p>
            <a:r>
              <a:rPr lang="en-US" sz="2400" dirty="0"/>
              <a:t>Monopoly power is a valuable incentive to invest and innovate </a:t>
            </a:r>
            <a:r>
              <a:rPr lang="en-US" sz="2400" i="1" dirty="0">
                <a:solidFill>
                  <a:srgbClr val="00B0F0"/>
                </a:solidFill>
              </a:rPr>
              <a:t>(p. 634)</a:t>
            </a:r>
            <a:r>
              <a:rPr lang="en-US" sz="2400" dirty="0"/>
              <a:t> </a:t>
            </a:r>
          </a:p>
          <a:p>
            <a:r>
              <a:rPr lang="en-US" sz="2400" dirty="0"/>
              <a:t>Fear of false positives </a:t>
            </a:r>
            <a:r>
              <a:rPr lang="en-US" sz="2400" i="1" dirty="0"/>
              <a:t>(No apparent concern for false negatives)</a:t>
            </a:r>
            <a:r>
              <a:rPr lang="en-US" sz="2400" dirty="0"/>
              <a:t>           </a:t>
            </a:r>
            <a:r>
              <a:rPr lang="en-US" sz="2400" i="1" dirty="0">
                <a:solidFill>
                  <a:srgbClr val="00B0F0"/>
                </a:solidFill>
              </a:rPr>
              <a:t>(pp. 637-38)</a:t>
            </a:r>
            <a:r>
              <a:rPr lang="en-US" sz="2400" dirty="0"/>
              <a:t> </a:t>
            </a:r>
          </a:p>
          <a:p>
            <a:r>
              <a:rPr lang="en-US" sz="2400" dirty="0"/>
              <a:t>Regulation trumps antitrust </a:t>
            </a:r>
            <a:r>
              <a:rPr lang="en-US" sz="2400" i="1" dirty="0">
                <a:solidFill>
                  <a:srgbClr val="00B0F0"/>
                </a:solidFill>
              </a:rPr>
              <a:t>(pp. 636-38)</a:t>
            </a:r>
            <a:endParaRPr lang="en-US" sz="2400" dirty="0"/>
          </a:p>
          <a:p>
            <a:r>
              <a:rPr lang="en-US" sz="2400" dirty="0"/>
              <a:t>Limited ability of courts </a:t>
            </a:r>
            <a:r>
              <a:rPr lang="en-US" sz="2400" i="1" dirty="0">
                <a:solidFill>
                  <a:srgbClr val="00B0F0"/>
                </a:solidFill>
              </a:rPr>
              <a:t>(pp. 637-38)</a:t>
            </a:r>
            <a:endParaRPr lang="en-US" sz="2400" dirty="0"/>
          </a:p>
          <a:p>
            <a:pPr lvl="1"/>
            <a:r>
              <a:rPr lang="en-US" dirty="0"/>
              <a:t>“Generalists” lack expertise</a:t>
            </a:r>
          </a:p>
          <a:p>
            <a:pPr lvl="1"/>
            <a:r>
              <a:rPr lang="en-US" dirty="0"/>
              <a:t> Fear of continuing supervision</a:t>
            </a:r>
          </a:p>
          <a:p>
            <a:pPr lvl="1"/>
            <a:r>
              <a:rPr lang="en-US" dirty="0"/>
              <a:t>Enforced sharing (“duty to deal”) is “central planning”</a:t>
            </a:r>
          </a:p>
          <a:p>
            <a:pPr marL="0" indent="0">
              <a:buNone/>
            </a:pPr>
            <a:endParaRPr lang="en-US" sz="2400" i="1" dirty="0"/>
          </a:p>
        </p:txBody>
      </p:sp>
      <p:sp>
        <p:nvSpPr>
          <p:cNvPr id="4" name="Slide Number Placeholder 3"/>
          <p:cNvSpPr>
            <a:spLocks noGrp="1"/>
          </p:cNvSpPr>
          <p:nvPr>
            <p:ph type="sldNum" sz="quarter" idx="12"/>
          </p:nvPr>
        </p:nvSpPr>
        <p:spPr/>
        <p:txBody>
          <a:bodyPr/>
          <a:lstStyle/>
          <a:p>
            <a:pPr>
              <a:defRPr/>
            </a:pPr>
            <a:fld id="{0AAC0177-C00A-49A8-8069-81D570C6A079}" type="slidenum">
              <a:rPr lang="en-US" smtClean="0"/>
              <a:pPr>
                <a:defRPr/>
              </a:pPr>
              <a:t>38</a:t>
            </a:fld>
            <a:endParaRPr lang="en-US"/>
          </a:p>
        </p:txBody>
      </p:sp>
    </p:spTree>
    <p:extLst>
      <p:ext uri="{BB962C8B-B14F-4D97-AF65-F5344CB8AC3E}">
        <p14:creationId xmlns:p14="http://schemas.microsoft.com/office/powerpoint/2010/main" val="495826390"/>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93EA3A4-BAF1-4353-87FB-F67E95169A38}"/>
              </a:ext>
            </a:extLst>
          </p:cNvPr>
          <p:cNvSpPr>
            <a:spLocks noGrp="1"/>
          </p:cNvSpPr>
          <p:nvPr>
            <p:ph type="title"/>
          </p:nvPr>
        </p:nvSpPr>
        <p:spPr/>
        <p:txBody>
          <a:bodyPr/>
          <a:lstStyle/>
          <a:p>
            <a:r>
              <a:rPr lang="en-US" dirty="0"/>
              <a:t>Monopoly Benefits and Fear of False Positives</a:t>
            </a:r>
          </a:p>
        </p:txBody>
      </p:sp>
      <p:sp>
        <p:nvSpPr>
          <p:cNvPr id="3" name="Content Placeholder 2">
            <a:extLst>
              <a:ext uri="{FF2B5EF4-FFF2-40B4-BE49-F238E27FC236}">
                <a16:creationId xmlns:a16="http://schemas.microsoft.com/office/drawing/2014/main" id="{4304CBC2-BBBA-44BE-9ACB-2A9687EC6968}"/>
              </a:ext>
            </a:extLst>
          </p:cNvPr>
          <p:cNvSpPr>
            <a:spLocks noGrp="1"/>
          </p:cNvSpPr>
          <p:nvPr>
            <p:ph idx="1"/>
          </p:nvPr>
        </p:nvSpPr>
        <p:spPr/>
        <p:txBody>
          <a:bodyPr>
            <a:normAutofit/>
          </a:bodyPr>
          <a:lstStyle/>
          <a:p>
            <a:r>
              <a:rPr lang="en-US" sz="1800" i="1" dirty="0">
                <a:solidFill>
                  <a:srgbClr val="00B0F0"/>
                </a:solidFill>
              </a:rPr>
              <a:t>(p. 634) </a:t>
            </a:r>
            <a:r>
              <a:rPr lang="en-US" sz="2400" dirty="0"/>
              <a:t>“</a:t>
            </a:r>
            <a:r>
              <a:rPr lang="en-US" sz="2400" dirty="0">
                <a:solidFill>
                  <a:srgbClr val="C00000"/>
                </a:solidFill>
              </a:rPr>
              <a:t>The opportunity to charge monopoly prices—at least for a short period—is what attracts “business acumen” in the first place</a:t>
            </a:r>
            <a:r>
              <a:rPr lang="en-US" sz="2400" dirty="0"/>
              <a:t>; it induces risk taking that produces innovation and economic growth.” </a:t>
            </a:r>
          </a:p>
          <a:p>
            <a:r>
              <a:rPr lang="en-US" sz="1800" i="1" dirty="0">
                <a:solidFill>
                  <a:srgbClr val="00B0F0"/>
                </a:solidFill>
              </a:rPr>
              <a:t>(p. 637) </a:t>
            </a:r>
            <a:r>
              <a:rPr lang="en-US" sz="2400" dirty="0"/>
              <a:t>“Under the best of circumstances, applying the requirements of § 2 “can be difficult” because “the means of illicit exclusion, like the means of legitimate competition, are myriad.” </a:t>
            </a:r>
            <a:r>
              <a:rPr lang="en-US" sz="2400" dirty="0">
                <a:solidFill>
                  <a:srgbClr val="C00000"/>
                </a:solidFill>
              </a:rPr>
              <a:t>Mistaken inferences and the resulting false condemnations “are especially costly, because they chill the very conduct the antitrust laws are designed to protect</a:t>
            </a:r>
            <a:r>
              <a:rPr lang="en-US" sz="2400" dirty="0"/>
              <a:t>.” The cost of false positives counsels against an undue expansion of § 2 liability.” </a:t>
            </a:r>
            <a:br>
              <a:rPr lang="en-US" sz="2400" dirty="0"/>
            </a:br>
            <a:endParaRPr lang="en-US" sz="2400" dirty="0"/>
          </a:p>
          <a:p>
            <a:pPr marL="0" indent="0">
              <a:buNone/>
            </a:pPr>
            <a:r>
              <a:rPr lang="en-US" sz="2400" i="1" dirty="0"/>
              <a:t>                 </a:t>
            </a:r>
            <a:r>
              <a:rPr lang="en-US" sz="2400" b="1" i="1" dirty="0"/>
              <a:t>Note: Opinion does not mention the harm from false negatives </a:t>
            </a:r>
          </a:p>
        </p:txBody>
      </p:sp>
      <p:sp>
        <p:nvSpPr>
          <p:cNvPr id="4" name="Slide Number Placeholder 3">
            <a:extLst>
              <a:ext uri="{FF2B5EF4-FFF2-40B4-BE49-F238E27FC236}">
                <a16:creationId xmlns:a16="http://schemas.microsoft.com/office/drawing/2014/main" id="{E3ABE200-757E-462B-82E5-ADDCD918F8A5}"/>
              </a:ext>
            </a:extLst>
          </p:cNvPr>
          <p:cNvSpPr>
            <a:spLocks noGrp="1"/>
          </p:cNvSpPr>
          <p:nvPr>
            <p:ph type="sldNum" sz="quarter" idx="12"/>
          </p:nvPr>
        </p:nvSpPr>
        <p:spPr/>
        <p:txBody>
          <a:bodyPr/>
          <a:lstStyle/>
          <a:p>
            <a:fld id="{E4CB39CE-7E8E-4D5E-BDD0-B7914CC3C743}" type="slidenum">
              <a:rPr lang="en-US" smtClean="0"/>
              <a:t>39</a:t>
            </a:fld>
            <a:endParaRPr lang="en-US"/>
          </a:p>
        </p:txBody>
      </p:sp>
    </p:spTree>
    <p:extLst>
      <p:ext uri="{BB962C8B-B14F-4D97-AF65-F5344CB8AC3E}">
        <p14:creationId xmlns:p14="http://schemas.microsoft.com/office/powerpoint/2010/main" val="176449154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Slide Number Placeholder 5"/>
          <p:cNvSpPr>
            <a:spLocks noGrp="1"/>
          </p:cNvSpPr>
          <p:nvPr>
            <p:ph type="sldNum" sz="quarter" idx="12"/>
          </p:nvPr>
        </p:nvSpPr>
        <p:spPr/>
        <p:txBody>
          <a:bodyPr/>
          <a:lstStyle/>
          <a:p>
            <a:fld id="{99DE100D-7EC3-4A9D-8540-0B8087D517DF}" type="slidenum">
              <a:rPr lang="en-US"/>
              <a:pPr/>
              <a:t>4</a:t>
            </a:fld>
            <a:endParaRPr lang="en-US" dirty="0"/>
          </a:p>
        </p:txBody>
      </p:sp>
      <p:sp>
        <p:nvSpPr>
          <p:cNvPr id="76802" name="Rectangle 2"/>
          <p:cNvSpPr>
            <a:spLocks noGrp="1" noChangeArrowheads="1"/>
          </p:cNvSpPr>
          <p:nvPr>
            <p:ph type="title"/>
          </p:nvPr>
        </p:nvSpPr>
        <p:spPr>
          <a:xfrm>
            <a:off x="2209800" y="228600"/>
            <a:ext cx="7772400" cy="1143000"/>
          </a:xfrm>
        </p:spPr>
        <p:txBody>
          <a:bodyPr>
            <a:normAutofit/>
          </a:bodyPr>
          <a:lstStyle/>
          <a:p>
            <a:pPr>
              <a:lnSpc>
                <a:spcPct val="95000"/>
              </a:lnSpc>
            </a:pPr>
            <a:r>
              <a:rPr lang="en-US" dirty="0">
                <a:latin typeface="Times New Roman" pitchFamily="18" charset="0"/>
                <a:cs typeface="Times New Roman" pitchFamily="18" charset="0"/>
              </a:rPr>
              <a:t>    Input Foreclosure:  </a:t>
            </a:r>
            <a:r>
              <a:rPr lang="en-US" i="1" dirty="0" err="1">
                <a:latin typeface="Times New Roman" pitchFamily="18" charset="0"/>
                <a:cs typeface="Times New Roman" pitchFamily="18" charset="0"/>
              </a:rPr>
              <a:t>JTC</a:t>
            </a:r>
            <a:r>
              <a:rPr lang="en-US" i="1" dirty="0">
                <a:latin typeface="Times New Roman" pitchFamily="18" charset="0"/>
                <a:cs typeface="Times New Roman" pitchFamily="18" charset="0"/>
              </a:rPr>
              <a:t> Petroleum</a:t>
            </a:r>
            <a:endParaRPr lang="en-US" sz="2800" i="1" dirty="0">
              <a:latin typeface="Times New Roman" pitchFamily="18" charset="0"/>
              <a:cs typeface="Times New Roman" pitchFamily="18" charset="0"/>
            </a:endParaRPr>
          </a:p>
        </p:txBody>
      </p:sp>
      <p:sp>
        <p:nvSpPr>
          <p:cNvPr id="76803" name="AutoShape 3" descr="Blue tissue paper"/>
          <p:cNvSpPr>
            <a:spLocks noChangeArrowheads="1"/>
          </p:cNvSpPr>
          <p:nvPr/>
        </p:nvSpPr>
        <p:spPr bwMode="auto">
          <a:xfrm>
            <a:off x="3124200" y="2286001"/>
            <a:ext cx="2160382" cy="408623"/>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spAutoFit/>
          </a:bodyPr>
          <a:lstStyle/>
          <a:p>
            <a:pPr algn="ctr">
              <a:spcBef>
                <a:spcPct val="0"/>
              </a:spcBef>
            </a:pPr>
            <a:r>
              <a:rPr lang="en-US" dirty="0">
                <a:latin typeface="Arial Black" pitchFamily="34" charset="0"/>
              </a:rPr>
              <a:t>Local Suppliers</a:t>
            </a:r>
          </a:p>
        </p:txBody>
      </p:sp>
      <p:sp>
        <p:nvSpPr>
          <p:cNvPr id="76804" name="AutoShape 4" descr="Blue tissue paper"/>
          <p:cNvSpPr>
            <a:spLocks noChangeArrowheads="1"/>
          </p:cNvSpPr>
          <p:nvPr/>
        </p:nvSpPr>
        <p:spPr bwMode="auto">
          <a:xfrm>
            <a:off x="5562600" y="3657600"/>
            <a:ext cx="2209800" cy="762000"/>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lstStyle/>
          <a:p>
            <a:pPr algn="ctr">
              <a:spcBef>
                <a:spcPct val="0"/>
              </a:spcBef>
            </a:pPr>
            <a:r>
              <a:rPr lang="en-US" dirty="0">
                <a:latin typeface="Arial Black" pitchFamily="34" charset="0"/>
              </a:rPr>
              <a:t>JTC</a:t>
            </a:r>
          </a:p>
          <a:p>
            <a:pPr algn="ctr">
              <a:spcBef>
                <a:spcPct val="0"/>
              </a:spcBef>
            </a:pPr>
            <a:r>
              <a:rPr lang="en-US" dirty="0">
                <a:latin typeface="Arial Black" pitchFamily="34" charset="0"/>
              </a:rPr>
              <a:t>(Excluded rival)</a:t>
            </a:r>
          </a:p>
        </p:txBody>
      </p:sp>
      <p:sp>
        <p:nvSpPr>
          <p:cNvPr id="76805" name="AutoShape 5" descr="Blue tissue paper"/>
          <p:cNvSpPr>
            <a:spLocks noChangeArrowheads="1"/>
          </p:cNvSpPr>
          <p:nvPr/>
        </p:nvSpPr>
        <p:spPr bwMode="auto">
          <a:xfrm>
            <a:off x="2895600" y="3657600"/>
            <a:ext cx="2514600" cy="762000"/>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lstStyle/>
          <a:p>
            <a:pPr algn="ctr">
              <a:spcBef>
                <a:spcPct val="0"/>
              </a:spcBef>
            </a:pPr>
            <a:r>
              <a:rPr lang="en-US" dirty="0">
                <a:latin typeface="Arial Black" pitchFamily="34" charset="0"/>
              </a:rPr>
              <a:t>Piasa et al. </a:t>
            </a:r>
          </a:p>
          <a:p>
            <a:pPr algn="ctr">
              <a:spcBef>
                <a:spcPct val="0"/>
              </a:spcBef>
            </a:pPr>
            <a:r>
              <a:rPr lang="en-US" dirty="0">
                <a:latin typeface="Arial Black" pitchFamily="34" charset="0"/>
              </a:rPr>
              <a:t>(Cartel members)</a:t>
            </a:r>
          </a:p>
        </p:txBody>
      </p:sp>
      <p:sp>
        <p:nvSpPr>
          <p:cNvPr id="76806" name="Line 6"/>
          <p:cNvSpPr>
            <a:spLocks noChangeShapeType="1"/>
          </p:cNvSpPr>
          <p:nvPr/>
        </p:nvSpPr>
        <p:spPr bwMode="auto">
          <a:xfrm flipH="1" flipV="1">
            <a:off x="4495800" y="4495800"/>
            <a:ext cx="1295400" cy="762000"/>
          </a:xfrm>
          <a:prstGeom prst="line">
            <a:avLst/>
          </a:prstGeom>
          <a:noFill/>
          <a:ln w="38100">
            <a:solidFill>
              <a:srgbClr val="339933"/>
            </a:solidFill>
            <a:round/>
            <a:headEnd type="triangle" w="med" len="med"/>
            <a:tailEnd/>
          </a:ln>
          <a:effectLst/>
        </p:spPr>
        <p:txBody>
          <a:bodyPr wrap="none" anchor="ctr"/>
          <a:lstStyle/>
          <a:p>
            <a:endParaRPr lang="en-US"/>
          </a:p>
        </p:txBody>
      </p:sp>
      <p:sp>
        <p:nvSpPr>
          <p:cNvPr id="76807" name="Line 7"/>
          <p:cNvSpPr>
            <a:spLocks noChangeShapeType="1"/>
          </p:cNvSpPr>
          <p:nvPr/>
        </p:nvSpPr>
        <p:spPr bwMode="auto">
          <a:xfrm>
            <a:off x="4724400" y="2819401"/>
            <a:ext cx="1219200" cy="762000"/>
          </a:xfrm>
          <a:prstGeom prst="line">
            <a:avLst/>
          </a:prstGeom>
          <a:noFill/>
          <a:ln w="38100">
            <a:solidFill>
              <a:srgbClr val="FF0000"/>
            </a:solidFill>
            <a:prstDash val="dash"/>
            <a:round/>
            <a:headEnd/>
            <a:tailEnd type="triangle" w="med" len="med"/>
          </a:ln>
          <a:effectLst/>
        </p:spPr>
        <p:txBody>
          <a:bodyPr wrap="none" anchor="ctr"/>
          <a:lstStyle/>
          <a:p>
            <a:endParaRPr lang="en-US"/>
          </a:p>
        </p:txBody>
      </p:sp>
      <p:sp>
        <p:nvSpPr>
          <p:cNvPr id="76808" name="AutoShape 8" descr="Blue tissue paper"/>
          <p:cNvSpPr>
            <a:spLocks noChangeArrowheads="1"/>
          </p:cNvSpPr>
          <p:nvPr/>
        </p:nvSpPr>
        <p:spPr bwMode="auto">
          <a:xfrm>
            <a:off x="5334000" y="5334000"/>
            <a:ext cx="2514600" cy="762000"/>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lstStyle/>
          <a:p>
            <a:pPr algn="ctr">
              <a:spcBef>
                <a:spcPct val="0"/>
              </a:spcBef>
            </a:pPr>
            <a:r>
              <a:rPr lang="en-US" dirty="0">
                <a:latin typeface="Arial Black" pitchFamily="34" charset="0"/>
              </a:rPr>
              <a:t>Municipalities</a:t>
            </a:r>
          </a:p>
        </p:txBody>
      </p:sp>
      <p:sp>
        <p:nvSpPr>
          <p:cNvPr id="76809" name="Line 9"/>
          <p:cNvSpPr>
            <a:spLocks noChangeShapeType="1"/>
          </p:cNvSpPr>
          <p:nvPr/>
        </p:nvSpPr>
        <p:spPr bwMode="auto">
          <a:xfrm flipH="1">
            <a:off x="4038600" y="2819400"/>
            <a:ext cx="0" cy="762000"/>
          </a:xfrm>
          <a:prstGeom prst="line">
            <a:avLst/>
          </a:prstGeom>
          <a:noFill/>
          <a:ln w="38100">
            <a:solidFill>
              <a:srgbClr val="339933"/>
            </a:solidFill>
            <a:round/>
            <a:headEnd/>
            <a:tailEnd type="triangle" w="med" len="med"/>
          </a:ln>
          <a:effectLst/>
        </p:spPr>
        <p:txBody>
          <a:bodyPr wrap="none" anchor="ctr"/>
          <a:lstStyle/>
          <a:p>
            <a:endParaRPr lang="en-US"/>
          </a:p>
        </p:txBody>
      </p:sp>
      <p:sp>
        <p:nvSpPr>
          <p:cNvPr id="76810" name="Line 10"/>
          <p:cNvSpPr>
            <a:spLocks noChangeShapeType="1"/>
          </p:cNvSpPr>
          <p:nvPr/>
        </p:nvSpPr>
        <p:spPr bwMode="auto">
          <a:xfrm flipH="1">
            <a:off x="7543800" y="4495800"/>
            <a:ext cx="1143000" cy="762000"/>
          </a:xfrm>
          <a:prstGeom prst="line">
            <a:avLst/>
          </a:prstGeom>
          <a:noFill/>
          <a:ln w="38100">
            <a:solidFill>
              <a:srgbClr val="00B050"/>
            </a:solidFill>
            <a:round/>
            <a:headEnd/>
            <a:tailEnd type="triangle" w="med" len="med"/>
          </a:ln>
          <a:effectLst/>
        </p:spPr>
        <p:txBody>
          <a:bodyPr wrap="none" anchor="ctr"/>
          <a:lstStyle/>
          <a:p>
            <a:endParaRPr lang="en-US">
              <a:ln>
                <a:solidFill>
                  <a:srgbClr val="92D050"/>
                </a:solidFill>
              </a:ln>
            </a:endParaRPr>
          </a:p>
        </p:txBody>
      </p:sp>
      <p:sp>
        <p:nvSpPr>
          <p:cNvPr id="76811" name="AutoShape 11" descr="Blue tissue paper"/>
          <p:cNvSpPr>
            <a:spLocks noChangeArrowheads="1"/>
          </p:cNvSpPr>
          <p:nvPr/>
        </p:nvSpPr>
        <p:spPr bwMode="auto">
          <a:xfrm>
            <a:off x="5410200" y="2209801"/>
            <a:ext cx="2438400" cy="533401"/>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lstStyle/>
          <a:p>
            <a:pPr algn="ctr">
              <a:spcBef>
                <a:spcPct val="0"/>
              </a:spcBef>
            </a:pPr>
            <a:r>
              <a:rPr lang="en-US" dirty="0">
                <a:latin typeface="Arial Black" pitchFamily="34" charset="0"/>
              </a:rPr>
              <a:t>Distant Suppliers</a:t>
            </a:r>
            <a:br>
              <a:rPr lang="en-US" dirty="0">
                <a:latin typeface="Arial Black" pitchFamily="34" charset="0"/>
              </a:rPr>
            </a:br>
            <a:r>
              <a:rPr lang="en-US" i="1" dirty="0"/>
              <a:t>(higher cost)</a:t>
            </a:r>
          </a:p>
        </p:txBody>
      </p:sp>
      <p:sp>
        <p:nvSpPr>
          <p:cNvPr id="76812" name="Line 12"/>
          <p:cNvSpPr>
            <a:spLocks noChangeShapeType="1"/>
          </p:cNvSpPr>
          <p:nvPr/>
        </p:nvSpPr>
        <p:spPr bwMode="auto">
          <a:xfrm flipH="1">
            <a:off x="6553200" y="2819400"/>
            <a:ext cx="0" cy="762000"/>
          </a:xfrm>
          <a:prstGeom prst="line">
            <a:avLst/>
          </a:prstGeom>
          <a:noFill/>
          <a:ln w="38100">
            <a:solidFill>
              <a:srgbClr val="339933"/>
            </a:solidFill>
            <a:round/>
            <a:headEnd/>
            <a:tailEnd type="triangle" w="med" len="med"/>
          </a:ln>
          <a:effectLst/>
        </p:spPr>
        <p:txBody>
          <a:bodyPr wrap="none" anchor="ctr"/>
          <a:lstStyle/>
          <a:p>
            <a:endParaRPr lang="en-US"/>
          </a:p>
        </p:txBody>
      </p:sp>
      <p:sp>
        <p:nvSpPr>
          <p:cNvPr id="76813" name="Text Box 13"/>
          <p:cNvSpPr txBox="1">
            <a:spLocks noChangeArrowheads="1"/>
          </p:cNvSpPr>
          <p:nvPr/>
        </p:nvSpPr>
        <p:spPr bwMode="auto">
          <a:xfrm>
            <a:off x="1828800" y="2971802"/>
            <a:ext cx="1944688" cy="674031"/>
          </a:xfrm>
          <a:prstGeom prst="rect">
            <a:avLst/>
          </a:prstGeom>
          <a:noFill/>
          <a:ln w="9525">
            <a:noFill/>
            <a:miter lim="800000"/>
            <a:headEnd/>
            <a:tailEnd/>
          </a:ln>
          <a:effectLst/>
        </p:spPr>
        <p:txBody>
          <a:bodyPr wrap="square">
            <a:spAutoFit/>
          </a:bodyPr>
          <a:lstStyle/>
          <a:p>
            <a:pPr>
              <a:spcBef>
                <a:spcPct val="10000"/>
              </a:spcBef>
            </a:pPr>
            <a:r>
              <a:rPr lang="en-US" b="1" dirty="0">
                <a:latin typeface="Arial" charset="0"/>
              </a:rPr>
              <a:t>Asphalt</a:t>
            </a:r>
          </a:p>
          <a:p>
            <a:pPr>
              <a:spcBef>
                <a:spcPct val="10000"/>
              </a:spcBef>
            </a:pPr>
            <a:r>
              <a:rPr lang="en-US" b="1" dirty="0">
                <a:latin typeface="Arial" charset="0"/>
              </a:rPr>
              <a:t>Market</a:t>
            </a:r>
            <a:endParaRPr lang="en-US" dirty="0"/>
          </a:p>
        </p:txBody>
      </p:sp>
      <p:sp>
        <p:nvSpPr>
          <p:cNvPr id="76814" name="Text Box 14"/>
          <p:cNvSpPr txBox="1">
            <a:spLocks noChangeArrowheads="1"/>
          </p:cNvSpPr>
          <p:nvPr/>
        </p:nvSpPr>
        <p:spPr bwMode="auto">
          <a:xfrm>
            <a:off x="1828800" y="5029201"/>
            <a:ext cx="1326004" cy="674031"/>
          </a:xfrm>
          <a:prstGeom prst="rect">
            <a:avLst/>
          </a:prstGeom>
          <a:noFill/>
          <a:ln w="9525">
            <a:noFill/>
            <a:miter lim="800000"/>
            <a:headEnd/>
            <a:tailEnd/>
          </a:ln>
          <a:effectLst/>
        </p:spPr>
        <p:txBody>
          <a:bodyPr wrap="none">
            <a:spAutoFit/>
          </a:bodyPr>
          <a:lstStyle/>
          <a:p>
            <a:pPr>
              <a:spcBef>
                <a:spcPct val="10000"/>
              </a:spcBef>
            </a:pPr>
            <a:r>
              <a:rPr lang="en-US" b="1" dirty="0">
                <a:latin typeface="Arial" charset="0"/>
              </a:rPr>
              <a:t>Applicator</a:t>
            </a:r>
          </a:p>
          <a:p>
            <a:pPr>
              <a:spcBef>
                <a:spcPct val="10000"/>
              </a:spcBef>
            </a:pPr>
            <a:r>
              <a:rPr lang="en-US" b="1" dirty="0">
                <a:latin typeface="Arial" charset="0"/>
              </a:rPr>
              <a:t>Market</a:t>
            </a:r>
          </a:p>
        </p:txBody>
      </p:sp>
      <p:sp>
        <p:nvSpPr>
          <p:cNvPr id="18" name="AutoShape 4" descr="Blue tissue paper"/>
          <p:cNvSpPr>
            <a:spLocks noChangeArrowheads="1"/>
          </p:cNvSpPr>
          <p:nvPr/>
        </p:nvSpPr>
        <p:spPr bwMode="auto">
          <a:xfrm>
            <a:off x="7924800" y="3657600"/>
            <a:ext cx="2590800" cy="762000"/>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lstStyle/>
          <a:p>
            <a:pPr algn="ctr">
              <a:spcBef>
                <a:spcPct val="0"/>
              </a:spcBef>
            </a:pPr>
            <a:r>
              <a:rPr lang="en-US" dirty="0">
                <a:latin typeface="Arial Black" pitchFamily="34" charset="0"/>
              </a:rPr>
              <a:t>Non-excluded firms; </a:t>
            </a:r>
          </a:p>
          <a:p>
            <a:pPr algn="ctr">
              <a:spcBef>
                <a:spcPct val="0"/>
              </a:spcBef>
            </a:pPr>
            <a:r>
              <a:rPr lang="en-US" dirty="0">
                <a:latin typeface="Arial Black" pitchFamily="34" charset="0"/>
              </a:rPr>
              <a:t>Competing products</a:t>
            </a:r>
          </a:p>
        </p:txBody>
      </p:sp>
      <p:sp>
        <p:nvSpPr>
          <p:cNvPr id="19" name="Line 12"/>
          <p:cNvSpPr>
            <a:spLocks noChangeShapeType="1"/>
          </p:cNvSpPr>
          <p:nvPr/>
        </p:nvSpPr>
        <p:spPr bwMode="auto">
          <a:xfrm flipH="1">
            <a:off x="6629400" y="4495800"/>
            <a:ext cx="0" cy="822960"/>
          </a:xfrm>
          <a:prstGeom prst="line">
            <a:avLst/>
          </a:prstGeom>
          <a:ln w="38100">
            <a:solidFill>
              <a:srgbClr val="FF0000"/>
            </a:solidFill>
            <a:headEnd/>
            <a:tailEnd type="triangle" w="med" len="med"/>
          </a:ln>
        </p:spPr>
        <p:style>
          <a:lnRef idx="1">
            <a:schemeClr val="accent2"/>
          </a:lnRef>
          <a:fillRef idx="0">
            <a:schemeClr val="accent2"/>
          </a:fillRef>
          <a:effectRef idx="0">
            <a:schemeClr val="accent2"/>
          </a:effectRef>
          <a:fontRef idx="minor">
            <a:schemeClr val="tx1"/>
          </a:fontRef>
        </p:style>
        <p:txBody>
          <a:bodyPr wrap="none" anchor="ctr"/>
          <a:lstStyle/>
          <a:p>
            <a:endParaRPr lang="en-US" dirty="0">
              <a:ln w="18000">
                <a:solidFill>
                  <a:schemeClr val="accent2">
                    <a:satMod val="140000"/>
                  </a:schemeClr>
                </a:solidFill>
                <a:prstDash val="solid"/>
                <a:miter lim="800000"/>
              </a:ln>
              <a:solidFill>
                <a:srgbClr val="FF3300"/>
              </a:solidFill>
              <a:effectLst>
                <a:outerShdw blurRad="25500" dist="23000" dir="7020000" algn="tl">
                  <a:srgbClr val="000000">
                    <a:alpha val="50000"/>
                  </a:srgbClr>
                </a:outerShdw>
              </a:effectLst>
            </a:endParaRPr>
          </a:p>
        </p:txBody>
      </p:sp>
      <p:sp>
        <p:nvSpPr>
          <p:cNvPr id="20" name="AutoShape 11" descr="Blue tissue paper"/>
          <p:cNvSpPr>
            <a:spLocks noChangeArrowheads="1"/>
          </p:cNvSpPr>
          <p:nvPr/>
        </p:nvSpPr>
        <p:spPr bwMode="auto">
          <a:xfrm>
            <a:off x="8142514" y="2210594"/>
            <a:ext cx="2362200" cy="609601"/>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lstStyle/>
          <a:p>
            <a:pPr algn="ctr">
              <a:spcBef>
                <a:spcPct val="0"/>
              </a:spcBef>
            </a:pPr>
            <a:r>
              <a:rPr lang="en-US" dirty="0">
                <a:latin typeface="Arial Black" pitchFamily="34" charset="0"/>
              </a:rPr>
              <a:t>Non-excluded</a:t>
            </a:r>
          </a:p>
          <a:p>
            <a:pPr algn="ctr">
              <a:spcBef>
                <a:spcPct val="0"/>
              </a:spcBef>
            </a:pPr>
            <a:r>
              <a:rPr lang="en-US" dirty="0">
                <a:latin typeface="Arial Black" pitchFamily="34" charset="0"/>
              </a:rPr>
              <a:t>Suppliers</a:t>
            </a:r>
          </a:p>
        </p:txBody>
      </p:sp>
      <p:sp>
        <p:nvSpPr>
          <p:cNvPr id="21" name="Line 10"/>
          <p:cNvSpPr>
            <a:spLocks noChangeShapeType="1"/>
          </p:cNvSpPr>
          <p:nvPr/>
        </p:nvSpPr>
        <p:spPr bwMode="auto">
          <a:xfrm flipH="1">
            <a:off x="7162800" y="2895600"/>
            <a:ext cx="1371600" cy="685800"/>
          </a:xfrm>
          <a:prstGeom prst="line">
            <a:avLst/>
          </a:prstGeom>
          <a:noFill/>
          <a:ln w="38100">
            <a:solidFill>
              <a:srgbClr val="00B050"/>
            </a:solidFill>
            <a:round/>
            <a:headEnd/>
            <a:tailEnd type="triangle" w="med" len="med"/>
          </a:ln>
          <a:effectLst/>
        </p:spPr>
        <p:txBody>
          <a:bodyPr wrap="none" anchor="ctr"/>
          <a:lstStyle/>
          <a:p>
            <a:endParaRPr lang="en-US">
              <a:ln>
                <a:solidFill>
                  <a:srgbClr val="92D050"/>
                </a:solidFill>
              </a:ln>
            </a:endParaRPr>
          </a:p>
        </p:txBody>
      </p:sp>
    </p:spTree>
    <p:extLst>
      <p:ext uri="{BB962C8B-B14F-4D97-AF65-F5344CB8AC3E}">
        <p14:creationId xmlns:p14="http://schemas.microsoft.com/office/powerpoint/2010/main" val="2413259615"/>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7E7B7C5-E29D-4910-B50B-42B0B8E378AC}"/>
              </a:ext>
            </a:extLst>
          </p:cNvPr>
          <p:cNvSpPr>
            <a:spLocks noGrp="1"/>
          </p:cNvSpPr>
          <p:nvPr>
            <p:ph type="title"/>
          </p:nvPr>
        </p:nvSpPr>
        <p:spPr>
          <a:xfrm>
            <a:off x="403000" y="-99206"/>
            <a:ext cx="10515600" cy="1325563"/>
          </a:xfrm>
        </p:spPr>
        <p:txBody>
          <a:bodyPr>
            <a:normAutofit/>
          </a:bodyPr>
          <a:lstStyle/>
          <a:p>
            <a:r>
              <a:rPr lang="en-US" sz="3200" dirty="0"/>
              <a:t>Alternative Section 2 Standards</a:t>
            </a:r>
          </a:p>
        </p:txBody>
      </p:sp>
      <p:sp>
        <p:nvSpPr>
          <p:cNvPr id="3" name="Content Placeholder 2">
            <a:extLst>
              <a:ext uri="{FF2B5EF4-FFF2-40B4-BE49-F238E27FC236}">
                <a16:creationId xmlns:a16="http://schemas.microsoft.com/office/drawing/2014/main" id="{88E9D452-3AF5-4CB7-9DB8-395DF943D804}"/>
              </a:ext>
            </a:extLst>
          </p:cNvPr>
          <p:cNvSpPr>
            <a:spLocks noGrp="1"/>
          </p:cNvSpPr>
          <p:nvPr>
            <p:ph sz="half" idx="1"/>
          </p:nvPr>
        </p:nvSpPr>
        <p:spPr>
          <a:xfrm>
            <a:off x="197176" y="1183064"/>
            <a:ext cx="5181600" cy="5674936"/>
          </a:xfrm>
          <a:ln w="28575">
            <a:solidFill>
              <a:srgbClr val="C00000"/>
            </a:solidFill>
          </a:ln>
        </p:spPr>
        <p:txBody>
          <a:bodyPr>
            <a:normAutofit fontScale="25000" lnSpcReduction="20000"/>
          </a:bodyPr>
          <a:lstStyle/>
          <a:p>
            <a:r>
              <a:rPr lang="en-US" dirty="0">
                <a:latin typeface="Times New Roman" panose="02020603050405020304" pitchFamily="18" charset="0"/>
                <a:cs typeface="Times New Roman" panose="02020603050405020304" pitchFamily="18" charset="0"/>
              </a:rPr>
              <a:t> </a:t>
            </a:r>
          </a:p>
          <a:p>
            <a:pPr marL="457200" lvl="1" indent="0">
              <a:buNone/>
            </a:pPr>
            <a:r>
              <a:rPr lang="en-US" sz="6400" b="1" dirty="0">
                <a:latin typeface="Times New Roman" panose="02020603050405020304" pitchFamily="18" charset="0"/>
                <a:cs typeface="Times New Roman" panose="02020603050405020304" pitchFamily="18" charset="0"/>
              </a:rPr>
              <a:t>               </a:t>
            </a:r>
            <a:r>
              <a:rPr lang="en-US" sz="6400" b="1" u="sng" dirty="0">
                <a:latin typeface="Times New Roman" panose="02020603050405020304" pitchFamily="18" charset="0"/>
                <a:cs typeface="Times New Roman" panose="02020603050405020304" pitchFamily="18" charset="0"/>
              </a:rPr>
              <a:t>More Interventionist </a:t>
            </a:r>
          </a:p>
          <a:p>
            <a:pPr marL="457200" lvl="1" indent="0">
              <a:buNone/>
            </a:pPr>
            <a:endParaRPr lang="en-US" sz="6400" b="1" u="sng" dirty="0">
              <a:latin typeface="Times New Roman" panose="02020603050405020304" pitchFamily="18" charset="0"/>
              <a:cs typeface="Times New Roman" panose="02020603050405020304" pitchFamily="18" charset="0"/>
            </a:endParaRPr>
          </a:p>
          <a:p>
            <a:pPr lvl="1"/>
            <a:r>
              <a:rPr lang="en-US" sz="6400" b="1" dirty="0">
                <a:latin typeface="Times New Roman" panose="02020603050405020304" pitchFamily="18" charset="0"/>
                <a:cs typeface="Times New Roman" panose="02020603050405020304" pitchFamily="18" charset="0"/>
              </a:rPr>
              <a:t>No fault </a:t>
            </a:r>
            <a:r>
              <a:rPr lang="en-US" sz="6400" dirty="0">
                <a:latin typeface="Times New Roman" panose="02020603050405020304" pitchFamily="18" charset="0"/>
                <a:cs typeface="Times New Roman" panose="02020603050405020304" pitchFamily="18" charset="0"/>
              </a:rPr>
              <a:t>(i.e., no anticompetitive conduct element)</a:t>
            </a:r>
          </a:p>
          <a:p>
            <a:pPr lvl="2"/>
            <a:r>
              <a:rPr lang="en-US" sz="5600" dirty="0">
                <a:latin typeface="Times New Roman" panose="02020603050405020304" pitchFamily="18" charset="0"/>
                <a:cs typeface="Times New Roman" panose="02020603050405020304" pitchFamily="18" charset="0"/>
              </a:rPr>
              <a:t>Per se illegal to achieve/maintain monopoly power </a:t>
            </a:r>
          </a:p>
          <a:p>
            <a:pPr lvl="2"/>
            <a:r>
              <a:rPr lang="en-US" sz="5600" dirty="0">
                <a:latin typeface="Times New Roman" panose="02020603050405020304" pitchFamily="18" charset="0"/>
                <a:cs typeface="Times New Roman" panose="02020603050405020304" pitchFamily="18" charset="0"/>
              </a:rPr>
              <a:t>Duty to cooperate with rivals</a:t>
            </a:r>
            <a:br>
              <a:rPr lang="en-US" sz="5600" dirty="0">
                <a:latin typeface="Times New Roman" panose="02020603050405020304" pitchFamily="18" charset="0"/>
                <a:cs typeface="Times New Roman" panose="02020603050405020304" pitchFamily="18" charset="0"/>
              </a:rPr>
            </a:br>
            <a:endParaRPr lang="en-US" sz="5600" dirty="0">
              <a:latin typeface="Times New Roman" panose="02020603050405020304" pitchFamily="18" charset="0"/>
              <a:cs typeface="Times New Roman" panose="02020603050405020304" pitchFamily="18" charset="0"/>
            </a:endParaRPr>
          </a:p>
          <a:p>
            <a:pPr lvl="1"/>
            <a:r>
              <a:rPr lang="en-US" sz="6400" b="1" dirty="0">
                <a:latin typeface="Times New Roman" panose="02020603050405020304" pitchFamily="18" charset="0"/>
                <a:cs typeface="Times New Roman" panose="02020603050405020304" pitchFamily="18" charset="0"/>
              </a:rPr>
              <a:t>No fault, but with excuses </a:t>
            </a:r>
            <a:r>
              <a:rPr lang="en-US" sz="6400" i="1" dirty="0">
                <a:latin typeface="Times New Roman" panose="02020603050405020304" pitchFamily="18" charset="0"/>
                <a:cs typeface="Times New Roman" panose="02020603050405020304" pitchFamily="18" charset="0"/>
              </a:rPr>
              <a:t>[burden of proof TBD]</a:t>
            </a:r>
            <a:endParaRPr lang="en-US" sz="6400" dirty="0">
              <a:latin typeface="Times New Roman" panose="02020603050405020304" pitchFamily="18" charset="0"/>
              <a:cs typeface="Times New Roman" panose="02020603050405020304" pitchFamily="18" charset="0"/>
            </a:endParaRPr>
          </a:p>
          <a:p>
            <a:pPr lvl="2"/>
            <a:r>
              <a:rPr lang="en-US" sz="5600" dirty="0" err="1">
                <a:latin typeface="Times New Roman" panose="02020603050405020304" pitchFamily="18" charset="0"/>
                <a:cs typeface="Times New Roman" panose="02020603050405020304" pitchFamily="18" charset="0"/>
              </a:rPr>
              <a:t>SSFI</a:t>
            </a:r>
            <a:r>
              <a:rPr lang="en-US" sz="5600" dirty="0">
                <a:latin typeface="Times New Roman" panose="02020603050405020304" pitchFamily="18" charset="0"/>
                <a:cs typeface="Times New Roman" panose="02020603050405020304" pitchFamily="18" charset="0"/>
              </a:rPr>
              <a:t> (business acumen; better product; lower costs)</a:t>
            </a:r>
          </a:p>
          <a:p>
            <a:pPr lvl="2"/>
            <a:r>
              <a:rPr lang="en-US" sz="5600" dirty="0">
                <a:latin typeface="Times New Roman" panose="02020603050405020304" pitchFamily="18" charset="0"/>
                <a:cs typeface="Times New Roman" panose="02020603050405020304" pitchFamily="18" charset="0"/>
              </a:rPr>
              <a:t>Natural monopoly</a:t>
            </a:r>
          </a:p>
          <a:p>
            <a:pPr lvl="2"/>
            <a:r>
              <a:rPr lang="en-US" sz="5600" dirty="0">
                <a:latin typeface="Times New Roman" panose="02020603050405020304" pitchFamily="18" charset="0"/>
                <a:cs typeface="Times New Roman" panose="02020603050405020304" pitchFamily="18" charset="0"/>
              </a:rPr>
              <a:t>Historical accident</a:t>
            </a:r>
          </a:p>
          <a:p>
            <a:pPr lvl="2"/>
            <a:r>
              <a:rPr lang="en-US" sz="5600" dirty="0">
                <a:latin typeface="Times New Roman" panose="02020603050405020304" pitchFamily="18" charset="0"/>
                <a:cs typeface="Times New Roman" panose="02020603050405020304" pitchFamily="18" charset="0"/>
              </a:rPr>
              <a:t>Burden on defendant to show excuses (analogous to “quick-look” standard</a:t>
            </a:r>
          </a:p>
          <a:p>
            <a:pPr lvl="2"/>
            <a:r>
              <a:rPr lang="en-US" sz="5600" i="1" dirty="0">
                <a:latin typeface="Times New Roman" panose="02020603050405020304" pitchFamily="18" charset="0"/>
                <a:cs typeface="Times New Roman" panose="02020603050405020304" pitchFamily="18" charset="0"/>
              </a:rPr>
              <a:t>Grinnell </a:t>
            </a:r>
            <a:r>
              <a:rPr lang="en-US" sz="5600" dirty="0">
                <a:latin typeface="Times New Roman" panose="02020603050405020304" pitchFamily="18" charset="0"/>
                <a:cs typeface="Times New Roman" panose="02020603050405020304" pitchFamily="18" charset="0"/>
              </a:rPr>
              <a:t>may place burden on plaintiff</a:t>
            </a:r>
          </a:p>
          <a:p>
            <a:pPr lvl="2"/>
            <a:endParaRPr lang="en-US" sz="7200" dirty="0">
              <a:latin typeface="Times New Roman" panose="02020603050405020304" pitchFamily="18" charset="0"/>
              <a:cs typeface="Times New Roman" panose="02020603050405020304" pitchFamily="18" charset="0"/>
            </a:endParaRPr>
          </a:p>
          <a:p>
            <a:pPr lvl="1"/>
            <a:r>
              <a:rPr lang="en-US" sz="6400" b="1" dirty="0">
                <a:latin typeface="Times New Roman" panose="02020603050405020304" pitchFamily="18" charset="0"/>
                <a:cs typeface="Times New Roman" panose="02020603050405020304" pitchFamily="18" charset="0"/>
              </a:rPr>
              <a:t>Consumer welfare harm </a:t>
            </a:r>
            <a:r>
              <a:rPr lang="en-US" sz="6400" dirty="0">
                <a:latin typeface="Times New Roman" panose="02020603050405020304" pitchFamily="18" charset="0"/>
                <a:cs typeface="Times New Roman" panose="02020603050405020304" pitchFamily="18" charset="0"/>
              </a:rPr>
              <a:t>(with variants)</a:t>
            </a:r>
          </a:p>
          <a:p>
            <a:pPr lvl="2"/>
            <a:r>
              <a:rPr lang="en-US" sz="5600" dirty="0">
                <a:latin typeface="Times New Roman" panose="02020603050405020304" pitchFamily="18" charset="0"/>
                <a:cs typeface="Times New Roman" panose="02020603050405020304" pitchFamily="18" charset="0"/>
              </a:rPr>
              <a:t> </a:t>
            </a:r>
            <a:r>
              <a:rPr lang="en-US" sz="5600" b="1" dirty="0">
                <a:latin typeface="Times New Roman" panose="02020603050405020304" pitchFamily="18" charset="0"/>
                <a:cs typeface="Times New Roman" panose="02020603050405020304" pitchFamily="18" charset="0"/>
              </a:rPr>
              <a:t>Net consumer harm under basic Rule of Reason </a:t>
            </a:r>
          </a:p>
          <a:p>
            <a:pPr lvl="2"/>
            <a:r>
              <a:rPr lang="en-US" sz="5600" b="1" dirty="0">
                <a:latin typeface="Times New Roman" panose="02020603050405020304" pitchFamily="18" charset="0"/>
                <a:cs typeface="Times New Roman" panose="02020603050405020304" pitchFamily="18" charset="0"/>
              </a:rPr>
              <a:t> “Section 2 unreasonableness” standard </a:t>
            </a:r>
          </a:p>
          <a:p>
            <a:pPr lvl="3"/>
            <a:r>
              <a:rPr lang="en-US" sz="5600" dirty="0">
                <a:latin typeface="Times New Roman" panose="02020603050405020304" pitchFamily="18" charset="0"/>
                <a:cs typeface="Times New Roman" panose="02020603050405020304" pitchFamily="18" charset="0"/>
              </a:rPr>
              <a:t>“Unreasonably exclusionary” conduct</a:t>
            </a:r>
          </a:p>
          <a:p>
            <a:pPr lvl="3"/>
            <a:r>
              <a:rPr lang="en-US" sz="5600" dirty="0">
                <a:latin typeface="Times New Roman" panose="02020603050405020304" pitchFamily="18" charset="0"/>
                <a:cs typeface="Times New Roman" panose="02020603050405020304" pitchFamily="18" charset="0"/>
              </a:rPr>
              <a:t>“Unduly coercive” conduct</a:t>
            </a:r>
          </a:p>
          <a:p>
            <a:pPr lvl="3"/>
            <a:r>
              <a:rPr lang="en-US" sz="5600" dirty="0">
                <a:latin typeface="Times New Roman" panose="02020603050405020304" pitchFamily="18" charset="0"/>
                <a:cs typeface="Times New Roman" panose="02020603050405020304" pitchFamily="18" charset="0"/>
              </a:rPr>
              <a:t>“Unnecessarily restrictive” conduct</a:t>
            </a:r>
          </a:p>
          <a:p>
            <a:pPr lvl="3"/>
            <a:r>
              <a:rPr lang="en-US" sz="5600" dirty="0">
                <a:latin typeface="Times New Roman" panose="02020603050405020304" pitchFamily="18" charset="0"/>
                <a:cs typeface="Times New Roman" panose="02020603050405020304" pitchFamily="18" charset="0"/>
              </a:rPr>
              <a:t>"primary purpose and effect" </a:t>
            </a:r>
          </a:p>
          <a:p>
            <a:pPr lvl="1"/>
            <a:r>
              <a:rPr lang="en-US" sz="6000" b="1" dirty="0">
                <a:latin typeface="Times New Roman" panose="02020603050405020304" pitchFamily="18" charset="0"/>
                <a:cs typeface="Times New Roman" panose="02020603050405020304" pitchFamily="18" charset="0"/>
              </a:rPr>
              <a:t>“Disproportionate” harm variant (Hovenkamp): </a:t>
            </a:r>
            <a:br>
              <a:rPr lang="en-US" sz="6000" b="1" dirty="0">
                <a:latin typeface="Times New Roman" panose="02020603050405020304" pitchFamily="18" charset="0"/>
                <a:cs typeface="Times New Roman" panose="02020603050405020304" pitchFamily="18" charset="0"/>
              </a:rPr>
            </a:br>
            <a:r>
              <a:rPr lang="en-US" sz="6000" dirty="0">
                <a:latin typeface="Times New Roman" panose="02020603050405020304" pitchFamily="18" charset="0"/>
                <a:cs typeface="Times New Roman" panose="02020603050405020304" pitchFamily="18" charset="0"/>
              </a:rPr>
              <a:t>a slightly more permissive variant, whereby consumer harm must “significantly” exceed benefits (i.e., near-ties awarded to the defendant) (small “thumb on the scale”)</a:t>
            </a:r>
            <a:br>
              <a:rPr lang="en-US" sz="6000" dirty="0">
                <a:latin typeface="Times New Roman" panose="02020603050405020304" pitchFamily="18" charset="0"/>
                <a:cs typeface="Times New Roman" panose="02020603050405020304" pitchFamily="18" charset="0"/>
              </a:rPr>
            </a:br>
            <a:endParaRPr lang="en-US" sz="6000" dirty="0">
              <a:latin typeface="Times New Roman" panose="02020603050405020304" pitchFamily="18" charset="0"/>
              <a:cs typeface="Times New Roman" panose="02020603050405020304" pitchFamily="18" charset="0"/>
            </a:endParaRPr>
          </a:p>
        </p:txBody>
      </p:sp>
      <p:sp>
        <p:nvSpPr>
          <p:cNvPr id="4" name="Content Placeholder 3">
            <a:extLst>
              <a:ext uri="{FF2B5EF4-FFF2-40B4-BE49-F238E27FC236}">
                <a16:creationId xmlns:a16="http://schemas.microsoft.com/office/drawing/2014/main" id="{0AB5812E-90F1-461F-AF97-FCF6C4E99F19}"/>
              </a:ext>
            </a:extLst>
          </p:cNvPr>
          <p:cNvSpPr>
            <a:spLocks noGrp="1"/>
          </p:cNvSpPr>
          <p:nvPr>
            <p:ph sz="half" idx="2"/>
          </p:nvPr>
        </p:nvSpPr>
        <p:spPr>
          <a:xfrm>
            <a:off x="5605020" y="1167248"/>
            <a:ext cx="6389804" cy="4897221"/>
          </a:xfrm>
          <a:ln w="28575">
            <a:solidFill>
              <a:srgbClr val="00B050"/>
            </a:solidFill>
          </a:ln>
        </p:spPr>
        <p:txBody>
          <a:bodyPr>
            <a:noAutofit/>
          </a:bodyPr>
          <a:lstStyle/>
          <a:p>
            <a:pPr marL="457200" lvl="1" indent="0">
              <a:lnSpc>
                <a:spcPct val="50000"/>
              </a:lnSpc>
              <a:buNone/>
            </a:pPr>
            <a:r>
              <a:rPr lang="en-US" sz="1600" b="1" dirty="0">
                <a:latin typeface="Times New Roman" panose="02020603050405020304" pitchFamily="18" charset="0"/>
                <a:cs typeface="Times New Roman" panose="02020603050405020304" pitchFamily="18" charset="0"/>
              </a:rPr>
              <a:t>                               </a:t>
            </a:r>
          </a:p>
          <a:p>
            <a:pPr marL="457200" lvl="1" indent="0">
              <a:lnSpc>
                <a:spcPct val="50000"/>
              </a:lnSpc>
              <a:buNone/>
            </a:pPr>
            <a:r>
              <a:rPr lang="en-US" sz="1600" b="1" dirty="0">
                <a:latin typeface="Times New Roman" panose="02020603050405020304" pitchFamily="18" charset="0"/>
                <a:cs typeface="Times New Roman" panose="02020603050405020304" pitchFamily="18" charset="0"/>
              </a:rPr>
              <a:t>		  </a:t>
            </a:r>
            <a:r>
              <a:rPr lang="en-US" sz="1600" b="1" u="sng" dirty="0">
                <a:latin typeface="Times New Roman" panose="02020603050405020304" pitchFamily="18" charset="0"/>
                <a:cs typeface="Times New Roman" panose="02020603050405020304" pitchFamily="18" charset="0"/>
              </a:rPr>
              <a:t>Less Interventionist</a:t>
            </a:r>
            <a:br>
              <a:rPr lang="en-US" sz="1600" b="1" u="sng" dirty="0">
                <a:latin typeface="Times New Roman" panose="02020603050405020304" pitchFamily="18" charset="0"/>
                <a:cs typeface="Times New Roman" panose="02020603050405020304" pitchFamily="18" charset="0"/>
              </a:rPr>
            </a:br>
            <a:br>
              <a:rPr lang="en-US" sz="1600" b="1" u="sng" dirty="0">
                <a:latin typeface="Times New Roman" panose="02020603050405020304" pitchFamily="18" charset="0"/>
                <a:cs typeface="Times New Roman" panose="02020603050405020304" pitchFamily="18" charset="0"/>
              </a:rPr>
            </a:br>
            <a:endParaRPr lang="en-US" sz="1600" b="1" dirty="0">
              <a:latin typeface="Times New Roman" panose="02020603050405020304" pitchFamily="18" charset="0"/>
              <a:cs typeface="Times New Roman" panose="02020603050405020304" pitchFamily="18" charset="0"/>
            </a:endParaRPr>
          </a:p>
          <a:p>
            <a:pPr lvl="1"/>
            <a:r>
              <a:rPr lang="en-US" sz="1600" b="1" dirty="0">
                <a:latin typeface="Times New Roman" panose="02020603050405020304" pitchFamily="18" charset="0"/>
                <a:cs typeface="Times New Roman" panose="02020603050405020304" pitchFamily="18" charset="0"/>
              </a:rPr>
              <a:t>Profit-Sacrifice </a:t>
            </a:r>
            <a:r>
              <a:rPr lang="en-US" sz="1600" b="1" i="1" dirty="0">
                <a:latin typeface="Times New Roman" panose="02020603050405020304" pitchFamily="18" charset="0"/>
                <a:cs typeface="Times New Roman" panose="02020603050405020304" pitchFamily="18" charset="0"/>
              </a:rPr>
              <a:t>(</a:t>
            </a:r>
            <a:r>
              <a:rPr lang="en-US" sz="1600" i="1" dirty="0">
                <a:latin typeface="Times New Roman" panose="02020603050405020304" pitchFamily="18" charset="0"/>
                <a:cs typeface="Times New Roman" panose="02020603050405020304" pitchFamily="18" charset="0"/>
              </a:rPr>
              <a:t>sometimes called “predation” standard)</a:t>
            </a:r>
            <a:r>
              <a:rPr lang="en-US" sz="1600" dirty="0">
                <a:latin typeface="Times New Roman" panose="02020603050405020304" pitchFamily="18" charset="0"/>
                <a:cs typeface="Times New Roman" panose="02020603050405020304" pitchFamily="18" charset="0"/>
              </a:rPr>
              <a:t>*</a:t>
            </a:r>
          </a:p>
          <a:p>
            <a:pPr lvl="2"/>
            <a:r>
              <a:rPr lang="en-US" sz="1600" dirty="0">
                <a:latin typeface="Times New Roman" panose="02020603050405020304" pitchFamily="18" charset="0"/>
                <a:cs typeface="Times New Roman" panose="02020603050405020304" pitchFamily="18" charset="0"/>
              </a:rPr>
              <a:t>Conduct “unprofitable ‘but-for’ impact on monopoly power” </a:t>
            </a:r>
          </a:p>
          <a:p>
            <a:pPr lvl="2"/>
            <a:r>
              <a:rPr lang="en-US" sz="1600" dirty="0">
                <a:latin typeface="Times New Roman" panose="02020603050405020304" pitchFamily="18" charset="0"/>
                <a:cs typeface="Times New Roman" panose="02020603050405020304" pitchFamily="18" charset="0"/>
              </a:rPr>
              <a:t>Conduct would make </a:t>
            </a:r>
            <a:r>
              <a:rPr lang="en-US" sz="1600" b="1" dirty="0">
                <a:latin typeface="Times New Roman" panose="02020603050405020304" pitchFamily="18" charset="0"/>
                <a:cs typeface="Times New Roman" panose="02020603050405020304" pitchFamily="18" charset="0"/>
              </a:rPr>
              <a:t>“no economic sense” </a:t>
            </a:r>
            <a:r>
              <a:rPr lang="en-US" sz="1600" dirty="0">
                <a:latin typeface="Times New Roman" panose="02020603050405020304" pitchFamily="18" charset="0"/>
                <a:cs typeface="Times New Roman" panose="02020603050405020304" pitchFamily="18" charset="0"/>
              </a:rPr>
              <a:t>absent impact on monopoly power</a:t>
            </a:r>
          </a:p>
          <a:p>
            <a:pPr lvl="2"/>
            <a:r>
              <a:rPr lang="en-US" sz="1600" dirty="0">
                <a:latin typeface="Times New Roman" panose="02020603050405020304" pitchFamily="18" charset="0"/>
                <a:cs typeface="Times New Roman" panose="02020603050405020304" pitchFamily="18" charset="0"/>
              </a:rPr>
              <a:t>Standard </a:t>
            </a:r>
            <a:r>
              <a:rPr lang="en-US" sz="1600" i="1" dirty="0">
                <a:latin typeface="Times New Roman" panose="02020603050405020304" pitchFamily="18" charset="0"/>
                <a:cs typeface="Times New Roman" panose="02020603050405020304" pitchFamily="18" charset="0"/>
              </a:rPr>
              <a:t>also</a:t>
            </a:r>
            <a:r>
              <a:rPr lang="en-US" sz="1600" dirty="0">
                <a:latin typeface="Times New Roman" panose="02020603050405020304" pitchFamily="18" charset="0"/>
                <a:cs typeface="Times New Roman" panose="02020603050405020304" pitchFamily="18" charset="0"/>
              </a:rPr>
              <a:t> probably would require proof of consumer harm </a:t>
            </a:r>
          </a:p>
          <a:p>
            <a:pPr lvl="2"/>
            <a:r>
              <a:rPr lang="en-US" sz="1600" i="1" dirty="0">
                <a:latin typeface="Times New Roman" panose="02020603050405020304" pitchFamily="18" charset="0"/>
                <a:cs typeface="Times New Roman" panose="02020603050405020304" pitchFamily="18" charset="0"/>
              </a:rPr>
              <a:t>Some commentators would add that plaintiff must show that it was equally efficient (as an additional thumb)</a:t>
            </a:r>
            <a:br>
              <a:rPr lang="en-US" sz="1600" dirty="0">
                <a:latin typeface="Times New Roman" panose="02020603050405020304" pitchFamily="18" charset="0"/>
                <a:cs typeface="Times New Roman" panose="02020603050405020304" pitchFamily="18" charset="0"/>
              </a:rPr>
            </a:br>
            <a:endParaRPr lang="en-US" sz="1600" dirty="0">
              <a:latin typeface="Times New Roman" panose="02020603050405020304" pitchFamily="18" charset="0"/>
              <a:cs typeface="Times New Roman" panose="02020603050405020304" pitchFamily="18" charset="0"/>
            </a:endParaRPr>
          </a:p>
          <a:p>
            <a:pPr lvl="1"/>
            <a:r>
              <a:rPr lang="en-US" sz="1600" b="1" dirty="0">
                <a:highlight>
                  <a:srgbClr val="FFFF00"/>
                </a:highlight>
                <a:latin typeface="Times New Roman" panose="02020603050405020304" pitchFamily="18" charset="0"/>
                <a:cs typeface="Times New Roman" panose="02020603050405020304" pitchFamily="18" charset="0"/>
              </a:rPr>
              <a:t>Sole purpose to exclude </a:t>
            </a:r>
            <a:r>
              <a:rPr lang="en-US" sz="1600" dirty="0">
                <a:highlight>
                  <a:srgbClr val="FFFF00"/>
                </a:highlight>
                <a:latin typeface="Times New Roman" panose="02020603050405020304" pitchFamily="18" charset="0"/>
                <a:cs typeface="Times New Roman" panose="02020603050405020304" pitchFamily="18" charset="0"/>
              </a:rPr>
              <a:t>*</a:t>
            </a:r>
          </a:p>
          <a:p>
            <a:pPr lvl="2"/>
            <a:r>
              <a:rPr lang="en-US" sz="1600" dirty="0">
                <a:highlight>
                  <a:srgbClr val="FFFF00"/>
                </a:highlight>
                <a:latin typeface="Times New Roman" panose="02020603050405020304" pitchFamily="18" charset="0"/>
                <a:cs typeface="Times New Roman" panose="02020603050405020304" pitchFamily="18" charset="0"/>
              </a:rPr>
              <a:t>“No legitimate business reasons” for conduct</a:t>
            </a:r>
          </a:p>
          <a:p>
            <a:pPr lvl="2"/>
            <a:r>
              <a:rPr lang="en-US" sz="1600" dirty="0">
                <a:latin typeface="Times New Roman" panose="02020603050405020304" pitchFamily="18" charset="0"/>
                <a:cs typeface="Times New Roman" panose="02020603050405020304" pitchFamily="18" charset="0"/>
              </a:rPr>
              <a:t>“maneuvers not honestly industrial” </a:t>
            </a:r>
          </a:p>
          <a:p>
            <a:pPr lvl="2"/>
            <a:r>
              <a:rPr lang="en-US" sz="1600" dirty="0">
                <a:latin typeface="Times New Roman" panose="02020603050405020304" pitchFamily="18" charset="0"/>
                <a:cs typeface="Times New Roman" panose="02020603050405020304" pitchFamily="18" charset="0"/>
              </a:rPr>
              <a:t>Also requires proof that conduct caused harm to consumers, but that harm might be “inferred” from harm to competitors </a:t>
            </a:r>
            <a:br>
              <a:rPr lang="en-US" sz="1600" dirty="0">
                <a:latin typeface="Times New Roman" panose="02020603050405020304" pitchFamily="18" charset="0"/>
                <a:cs typeface="Times New Roman" panose="02020603050405020304" pitchFamily="18" charset="0"/>
              </a:rPr>
            </a:br>
            <a:endParaRPr lang="en-US" sz="1600" dirty="0">
              <a:latin typeface="Times New Roman" panose="02020603050405020304" pitchFamily="18" charset="0"/>
              <a:cs typeface="Times New Roman" panose="02020603050405020304" pitchFamily="18" charset="0"/>
            </a:endParaRPr>
          </a:p>
          <a:p>
            <a:pPr lvl="1"/>
            <a:r>
              <a:rPr lang="en-US" sz="1600" b="1" dirty="0">
                <a:highlight>
                  <a:srgbClr val="FFFF00"/>
                </a:highlight>
                <a:latin typeface="Times New Roman" panose="02020603050405020304" pitchFamily="18" charset="0"/>
                <a:cs typeface="Times New Roman" panose="02020603050405020304" pitchFamily="18" charset="0"/>
              </a:rPr>
              <a:t>Per se legality </a:t>
            </a:r>
            <a:r>
              <a:rPr lang="en-US" sz="1600" dirty="0">
                <a:highlight>
                  <a:srgbClr val="FFFF00"/>
                </a:highlight>
                <a:latin typeface="Times New Roman" panose="02020603050405020304" pitchFamily="18" charset="0"/>
                <a:cs typeface="Times New Roman" panose="02020603050405020304" pitchFamily="18" charset="0"/>
              </a:rPr>
              <a:t>[Eliminate Section 2]</a:t>
            </a:r>
            <a:endParaRPr lang="en-US" sz="1400" dirty="0">
              <a:highlight>
                <a:srgbClr val="FFFF00"/>
              </a:highlight>
            </a:endParaRPr>
          </a:p>
        </p:txBody>
      </p:sp>
      <p:sp>
        <p:nvSpPr>
          <p:cNvPr id="6" name="TextBox 5">
            <a:extLst>
              <a:ext uri="{FF2B5EF4-FFF2-40B4-BE49-F238E27FC236}">
                <a16:creationId xmlns:a16="http://schemas.microsoft.com/office/drawing/2014/main" id="{2E9ACDC2-00C7-450B-8CCF-5DCF24ACC9EE}"/>
              </a:ext>
            </a:extLst>
          </p:cNvPr>
          <p:cNvSpPr txBox="1"/>
          <p:nvPr/>
        </p:nvSpPr>
        <p:spPr>
          <a:xfrm>
            <a:off x="5526854" y="6304002"/>
            <a:ext cx="6863895" cy="553998"/>
          </a:xfrm>
          <a:prstGeom prst="rect">
            <a:avLst/>
          </a:prstGeom>
          <a:noFill/>
        </p:spPr>
        <p:txBody>
          <a:bodyPr wrap="square" rtlCol="0">
            <a:spAutoFit/>
          </a:bodyPr>
          <a:lstStyle/>
          <a:p>
            <a:pPr lvl="1"/>
            <a:r>
              <a:rPr lang="en-US" sz="1600" dirty="0">
                <a:latin typeface="Times New Roman" panose="02020603050405020304" pitchFamily="18" charset="0"/>
                <a:cs typeface="Times New Roman" panose="02020603050405020304" pitchFamily="18" charset="0"/>
              </a:rPr>
              <a:t>* </a:t>
            </a:r>
            <a:r>
              <a:rPr lang="en-US" sz="1600" i="1" dirty="0">
                <a:latin typeface="Times New Roman" panose="02020603050405020304" pitchFamily="18" charset="0"/>
                <a:cs typeface="Times New Roman" panose="02020603050405020304" pitchFamily="18" charset="0"/>
              </a:rPr>
              <a:t>E</a:t>
            </a:r>
            <a:r>
              <a:rPr lang="en-US" sz="1400" i="1" dirty="0">
                <a:latin typeface="Times New Roman" panose="02020603050405020304" pitchFamily="18" charset="0"/>
                <a:cs typeface="Times New Roman" panose="02020603050405020304" pitchFamily="18" charset="0"/>
              </a:rPr>
              <a:t>ssentially anticompetitive purpose (“intent”) standards re “willful” conduct;  Sometimes interpreted as “prudential safe harbors” to avoid over-deterrence.</a:t>
            </a:r>
            <a:r>
              <a:rPr lang="en-US" sz="1400" dirty="0">
                <a:latin typeface="Times New Roman" panose="02020603050405020304" pitchFamily="18" charset="0"/>
                <a:cs typeface="Times New Roman" panose="02020603050405020304" pitchFamily="18" charset="0"/>
              </a:rPr>
              <a:t> </a:t>
            </a:r>
          </a:p>
        </p:txBody>
      </p:sp>
      <p:sp>
        <p:nvSpPr>
          <p:cNvPr id="7" name="TextBox 6">
            <a:extLst>
              <a:ext uri="{FF2B5EF4-FFF2-40B4-BE49-F238E27FC236}">
                <a16:creationId xmlns:a16="http://schemas.microsoft.com/office/drawing/2014/main" id="{383A6722-E73F-4DBF-BEDB-D0AE32D5FDEB}"/>
              </a:ext>
            </a:extLst>
          </p:cNvPr>
          <p:cNvSpPr txBox="1"/>
          <p:nvPr/>
        </p:nvSpPr>
        <p:spPr>
          <a:xfrm>
            <a:off x="5957119" y="296491"/>
            <a:ext cx="1286372" cy="707886"/>
          </a:xfrm>
          <a:prstGeom prst="rect">
            <a:avLst/>
          </a:prstGeom>
          <a:solidFill>
            <a:srgbClr val="FFFF00"/>
          </a:solidFill>
          <a:ln w="38100">
            <a:solidFill>
              <a:srgbClr val="0070C0"/>
            </a:solidFill>
          </a:ln>
        </p:spPr>
        <p:txBody>
          <a:bodyPr wrap="square" rtlCol="0">
            <a:spAutoFit/>
          </a:bodyPr>
          <a:lstStyle/>
          <a:p>
            <a:r>
              <a:rPr lang="en-US" sz="2000" b="1" i="1" dirty="0" err="1">
                <a:solidFill>
                  <a:schemeClr val="accent1"/>
                </a:solidFill>
              </a:rPr>
              <a:t>Trinko</a:t>
            </a:r>
            <a:r>
              <a:rPr lang="en-US" sz="2000" b="1" dirty="0">
                <a:solidFill>
                  <a:schemeClr val="accent1"/>
                </a:solidFill>
              </a:rPr>
              <a:t>? (at most)</a:t>
            </a:r>
          </a:p>
        </p:txBody>
      </p:sp>
      <p:cxnSp>
        <p:nvCxnSpPr>
          <p:cNvPr id="8" name="Straight Connector 7">
            <a:extLst>
              <a:ext uri="{FF2B5EF4-FFF2-40B4-BE49-F238E27FC236}">
                <a16:creationId xmlns:a16="http://schemas.microsoft.com/office/drawing/2014/main" id="{6AFC7AC7-7DF0-4957-A4FB-8D439E707329}"/>
              </a:ext>
            </a:extLst>
          </p:cNvPr>
          <p:cNvCxnSpPr>
            <a:cxnSpLocks/>
          </p:cNvCxnSpPr>
          <p:nvPr/>
        </p:nvCxnSpPr>
        <p:spPr>
          <a:xfrm>
            <a:off x="6325078" y="1058667"/>
            <a:ext cx="275227" cy="2961865"/>
          </a:xfrm>
          <a:prstGeom prst="line">
            <a:avLst/>
          </a:prstGeom>
          <a:ln w="57150">
            <a:headEnd type="none" w="med" len="med"/>
            <a:tailEnd type="triangle" w="med" len="med"/>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B93CE0FF-AC19-47E3-B301-9F9E600829AF}"/>
              </a:ext>
            </a:extLst>
          </p:cNvPr>
          <p:cNvSpPr txBox="1"/>
          <p:nvPr/>
        </p:nvSpPr>
        <p:spPr>
          <a:xfrm>
            <a:off x="7907780" y="227670"/>
            <a:ext cx="3779520" cy="830997"/>
          </a:xfrm>
          <a:prstGeom prst="rect">
            <a:avLst/>
          </a:prstGeom>
          <a:solidFill>
            <a:srgbClr val="FFFF00"/>
          </a:solidFill>
          <a:ln w="38100">
            <a:solidFill>
              <a:schemeClr val="tx1"/>
            </a:solidFill>
          </a:ln>
        </p:spPr>
        <p:txBody>
          <a:bodyPr wrap="square" rtlCol="0">
            <a:spAutoFit/>
          </a:bodyPr>
          <a:lstStyle/>
          <a:p>
            <a:r>
              <a:rPr lang="en-US" sz="1600" b="1" dirty="0">
                <a:solidFill>
                  <a:srgbClr val="0070C0"/>
                </a:solidFill>
              </a:rPr>
              <a:t>Profit-Sacrifice &amp; Sole Purpose Tests commonly are required in addition to consumer welfare harm, not instead of.  </a:t>
            </a:r>
          </a:p>
        </p:txBody>
      </p:sp>
      <p:cxnSp>
        <p:nvCxnSpPr>
          <p:cNvPr id="10" name="Straight Connector 9">
            <a:extLst>
              <a:ext uri="{FF2B5EF4-FFF2-40B4-BE49-F238E27FC236}">
                <a16:creationId xmlns:a16="http://schemas.microsoft.com/office/drawing/2014/main" id="{0F7BEBFA-CAA6-479C-B0A4-07EA7D3D7F9A}"/>
              </a:ext>
            </a:extLst>
          </p:cNvPr>
          <p:cNvCxnSpPr>
            <a:cxnSpLocks/>
          </p:cNvCxnSpPr>
          <p:nvPr/>
        </p:nvCxnSpPr>
        <p:spPr>
          <a:xfrm>
            <a:off x="6037586" y="1167248"/>
            <a:ext cx="356895" cy="4523504"/>
          </a:xfrm>
          <a:prstGeom prst="line">
            <a:avLst/>
          </a:prstGeom>
          <a:ln w="57150">
            <a:headEnd type="none" w="med" len="med"/>
            <a:tailEnd type="triangle" w="med" len="me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850667464"/>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47FE392-9C4F-433B-B15C-F96E0BDE63E7}"/>
              </a:ext>
            </a:extLst>
          </p:cNvPr>
          <p:cNvSpPr>
            <a:spLocks noGrp="1"/>
          </p:cNvSpPr>
          <p:nvPr>
            <p:ph type="title"/>
          </p:nvPr>
        </p:nvSpPr>
        <p:spPr/>
        <p:txBody>
          <a:bodyPr/>
          <a:lstStyle/>
          <a:p>
            <a:r>
              <a:rPr lang="en-US" i="1" dirty="0" err="1"/>
              <a:t>Trinko</a:t>
            </a:r>
            <a:r>
              <a:rPr lang="en-US" dirty="0"/>
              <a:t>: Concerns and Three Cautions</a:t>
            </a:r>
          </a:p>
        </p:txBody>
      </p:sp>
      <p:sp>
        <p:nvSpPr>
          <p:cNvPr id="3" name="Content Placeholder 2">
            <a:extLst>
              <a:ext uri="{FF2B5EF4-FFF2-40B4-BE49-F238E27FC236}">
                <a16:creationId xmlns:a16="http://schemas.microsoft.com/office/drawing/2014/main" id="{D6E7A15B-1073-46E5-8CD7-1D04E8FD382E}"/>
              </a:ext>
            </a:extLst>
          </p:cNvPr>
          <p:cNvSpPr>
            <a:spLocks noGrp="1"/>
          </p:cNvSpPr>
          <p:nvPr>
            <p:ph idx="1"/>
          </p:nvPr>
        </p:nvSpPr>
        <p:spPr>
          <a:xfrm>
            <a:off x="838200" y="1825625"/>
            <a:ext cx="9045539" cy="4351338"/>
          </a:xfrm>
        </p:spPr>
        <p:txBody>
          <a:bodyPr>
            <a:normAutofit fontScale="92500" lnSpcReduction="10000"/>
          </a:bodyPr>
          <a:lstStyle/>
          <a:p>
            <a:r>
              <a:rPr lang="en-US" dirty="0"/>
              <a:t>Antitrust has little to add and may conflict with regulation </a:t>
            </a:r>
            <a:br>
              <a:rPr lang="en-US" dirty="0"/>
            </a:br>
            <a:br>
              <a:rPr lang="en-US" i="1" dirty="0">
                <a:solidFill>
                  <a:srgbClr val="00B0F0"/>
                </a:solidFill>
              </a:rPr>
            </a:br>
            <a:endParaRPr lang="en-US" dirty="0"/>
          </a:p>
          <a:p>
            <a:r>
              <a:rPr lang="en-US" dirty="0"/>
              <a:t>Heightened concern for false positives </a:t>
            </a:r>
            <a:br>
              <a:rPr lang="en-US" dirty="0"/>
            </a:br>
            <a:endParaRPr lang="en-US" dirty="0"/>
          </a:p>
          <a:p>
            <a:r>
              <a:rPr lang="en-US" dirty="0"/>
              <a:t>Three additional cautions that reflect Chicago-School concerns</a:t>
            </a:r>
            <a:r>
              <a:rPr lang="en-US" sz="2800" i="1" dirty="0">
                <a:solidFill>
                  <a:srgbClr val="00B0F0"/>
                </a:solidFill>
              </a:rPr>
              <a:t> </a:t>
            </a:r>
            <a:r>
              <a:rPr lang="en-US" sz="2000" i="1" dirty="0">
                <a:solidFill>
                  <a:srgbClr val="00B0F0"/>
                </a:solidFill>
              </a:rPr>
              <a:t>(p. 634)</a:t>
            </a:r>
            <a:endParaRPr lang="en-US" dirty="0"/>
          </a:p>
          <a:p>
            <a:pPr lvl="1"/>
            <a:r>
              <a:rPr lang="en-US" dirty="0"/>
              <a:t>#1: Forced sharing can reduce innovation incentives</a:t>
            </a:r>
          </a:p>
          <a:p>
            <a:pPr lvl="1"/>
            <a:r>
              <a:rPr lang="en-US" dirty="0"/>
              <a:t>#2: Forced sharing could lead to collusion </a:t>
            </a:r>
          </a:p>
          <a:p>
            <a:pPr lvl="1"/>
            <a:r>
              <a:rPr lang="en-US" dirty="0"/>
              <a:t>#3: Courts have limited ability to judge correctly and define pricing remedy </a:t>
            </a:r>
            <a:br>
              <a:rPr lang="en-US" dirty="0"/>
            </a:br>
            <a:r>
              <a:rPr lang="en-US" dirty="0"/>
              <a:t>(e.g., What terms and for how long?)</a:t>
            </a:r>
          </a:p>
          <a:p>
            <a:endParaRPr lang="en-US" dirty="0"/>
          </a:p>
        </p:txBody>
      </p:sp>
      <p:sp>
        <p:nvSpPr>
          <p:cNvPr id="4" name="Slide Number Placeholder 3">
            <a:extLst>
              <a:ext uri="{FF2B5EF4-FFF2-40B4-BE49-F238E27FC236}">
                <a16:creationId xmlns:a16="http://schemas.microsoft.com/office/drawing/2014/main" id="{2FE0E42C-6B46-4207-9D25-29FDF594E20F}"/>
              </a:ext>
            </a:extLst>
          </p:cNvPr>
          <p:cNvSpPr>
            <a:spLocks noGrp="1"/>
          </p:cNvSpPr>
          <p:nvPr>
            <p:ph type="sldNum" sz="quarter" idx="12"/>
          </p:nvPr>
        </p:nvSpPr>
        <p:spPr/>
        <p:txBody>
          <a:bodyPr/>
          <a:lstStyle/>
          <a:p>
            <a:fld id="{E4CB39CE-7E8E-4D5E-BDD0-B7914CC3C743}" type="slidenum">
              <a:rPr lang="en-US" smtClean="0"/>
              <a:t>41</a:t>
            </a:fld>
            <a:endParaRPr lang="en-US"/>
          </a:p>
        </p:txBody>
      </p:sp>
      <p:sp>
        <p:nvSpPr>
          <p:cNvPr id="5" name="Title 1">
            <a:extLst>
              <a:ext uri="{FF2B5EF4-FFF2-40B4-BE49-F238E27FC236}">
                <a16:creationId xmlns:a16="http://schemas.microsoft.com/office/drawing/2014/main" id="{233C5EF7-F48B-45BC-B9B7-32AAEF22EE80}"/>
              </a:ext>
            </a:extLst>
          </p:cNvPr>
          <p:cNvSpPr txBox="1">
            <a:spLocks/>
          </p:cNvSpPr>
          <p:nvPr/>
        </p:nvSpPr>
        <p:spPr>
          <a:xfrm>
            <a:off x="838200" y="313754"/>
            <a:ext cx="10515600" cy="1325563"/>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sz="3200" kern="1200">
                <a:solidFill>
                  <a:schemeClr val="tx1"/>
                </a:solidFill>
                <a:latin typeface="+mj-lt"/>
                <a:ea typeface="+mj-ea"/>
                <a:cs typeface="+mj-cs"/>
              </a:defRPr>
            </a:lvl1pPr>
          </a:lstStyle>
          <a:p>
            <a:endParaRPr lang="en-US" dirty="0"/>
          </a:p>
        </p:txBody>
      </p:sp>
      <p:sp>
        <p:nvSpPr>
          <p:cNvPr id="6" name="TextBox 5">
            <a:extLst>
              <a:ext uri="{FF2B5EF4-FFF2-40B4-BE49-F238E27FC236}">
                <a16:creationId xmlns:a16="http://schemas.microsoft.com/office/drawing/2014/main" id="{A753593B-F63F-409C-A411-E115C29995DA}"/>
              </a:ext>
            </a:extLst>
          </p:cNvPr>
          <p:cNvSpPr txBox="1"/>
          <p:nvPr/>
        </p:nvSpPr>
        <p:spPr>
          <a:xfrm>
            <a:off x="9766986" y="2421992"/>
            <a:ext cx="993325" cy="400110"/>
          </a:xfrm>
          <a:prstGeom prst="rect">
            <a:avLst/>
          </a:prstGeom>
          <a:noFill/>
          <a:ln w="38100">
            <a:solidFill>
              <a:srgbClr val="0070C0"/>
            </a:solidFill>
          </a:ln>
        </p:spPr>
        <p:txBody>
          <a:bodyPr wrap="square" rtlCol="0">
            <a:spAutoFit/>
          </a:bodyPr>
          <a:lstStyle/>
          <a:p>
            <a:r>
              <a:rPr lang="en-US" sz="2000" b="1" dirty="0">
                <a:solidFill>
                  <a:srgbClr val="0070C0"/>
                </a:solidFill>
              </a:rPr>
              <a:t>Breyer</a:t>
            </a:r>
            <a:endParaRPr lang="en-US" sz="2000" b="1" i="1" dirty="0">
              <a:solidFill>
                <a:srgbClr val="00B0F0"/>
              </a:solidFill>
            </a:endParaRPr>
          </a:p>
        </p:txBody>
      </p:sp>
      <p:cxnSp>
        <p:nvCxnSpPr>
          <p:cNvPr id="7" name="Straight Arrow Connector 6">
            <a:extLst>
              <a:ext uri="{FF2B5EF4-FFF2-40B4-BE49-F238E27FC236}">
                <a16:creationId xmlns:a16="http://schemas.microsoft.com/office/drawing/2014/main" id="{8CBA82E9-D953-4D66-B267-318A30A7093B}"/>
              </a:ext>
            </a:extLst>
          </p:cNvPr>
          <p:cNvCxnSpPr>
            <a:cxnSpLocks/>
          </p:cNvCxnSpPr>
          <p:nvPr/>
        </p:nvCxnSpPr>
        <p:spPr>
          <a:xfrm flipH="1" flipV="1">
            <a:off x="8496730" y="2344646"/>
            <a:ext cx="1047963" cy="295926"/>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4" name="TextBox 13">
            <a:extLst>
              <a:ext uri="{FF2B5EF4-FFF2-40B4-BE49-F238E27FC236}">
                <a16:creationId xmlns:a16="http://schemas.microsoft.com/office/drawing/2014/main" id="{ABB790FA-EC9A-453C-9214-B281F151AF30}"/>
              </a:ext>
            </a:extLst>
          </p:cNvPr>
          <p:cNvSpPr txBox="1"/>
          <p:nvPr/>
        </p:nvSpPr>
        <p:spPr>
          <a:xfrm>
            <a:off x="9825363" y="3080982"/>
            <a:ext cx="993325" cy="400110"/>
          </a:xfrm>
          <a:prstGeom prst="rect">
            <a:avLst/>
          </a:prstGeom>
          <a:noFill/>
          <a:ln w="38100">
            <a:solidFill>
              <a:srgbClr val="0070C0"/>
            </a:solidFill>
          </a:ln>
        </p:spPr>
        <p:txBody>
          <a:bodyPr wrap="square" rtlCol="0">
            <a:spAutoFit/>
          </a:bodyPr>
          <a:lstStyle/>
          <a:p>
            <a:r>
              <a:rPr lang="en-US" sz="2000" b="1" dirty="0">
                <a:solidFill>
                  <a:srgbClr val="0070C0"/>
                </a:solidFill>
              </a:rPr>
              <a:t>Scalia</a:t>
            </a:r>
            <a:endParaRPr lang="en-US" sz="2000" b="1" i="1" dirty="0">
              <a:solidFill>
                <a:srgbClr val="00B0F0"/>
              </a:solidFill>
            </a:endParaRPr>
          </a:p>
        </p:txBody>
      </p:sp>
      <p:cxnSp>
        <p:nvCxnSpPr>
          <p:cNvPr id="15" name="Straight Arrow Connector 14">
            <a:extLst>
              <a:ext uri="{FF2B5EF4-FFF2-40B4-BE49-F238E27FC236}">
                <a16:creationId xmlns:a16="http://schemas.microsoft.com/office/drawing/2014/main" id="{F8232A72-A612-494A-9096-0CB8BA3E3465}"/>
              </a:ext>
            </a:extLst>
          </p:cNvPr>
          <p:cNvCxnSpPr>
            <a:cxnSpLocks/>
          </p:cNvCxnSpPr>
          <p:nvPr/>
        </p:nvCxnSpPr>
        <p:spPr>
          <a:xfrm flipH="1">
            <a:off x="8496730" y="3353791"/>
            <a:ext cx="1198337" cy="334631"/>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85250661"/>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99DCB98-280D-4707-9A21-0786C8F45DE5}"/>
              </a:ext>
            </a:extLst>
          </p:cNvPr>
          <p:cNvSpPr>
            <a:spLocks noGrp="1"/>
          </p:cNvSpPr>
          <p:nvPr>
            <p:ph type="title"/>
          </p:nvPr>
        </p:nvSpPr>
        <p:spPr/>
        <p:txBody>
          <a:bodyPr/>
          <a:lstStyle/>
          <a:p>
            <a:r>
              <a:rPr lang="en-US" dirty="0"/>
              <a:t>Antitrust vs Regulation </a:t>
            </a:r>
          </a:p>
        </p:txBody>
      </p:sp>
      <p:sp>
        <p:nvSpPr>
          <p:cNvPr id="3" name="Content Placeholder 2">
            <a:extLst>
              <a:ext uri="{FF2B5EF4-FFF2-40B4-BE49-F238E27FC236}">
                <a16:creationId xmlns:a16="http://schemas.microsoft.com/office/drawing/2014/main" id="{57A47207-ABDE-490A-9692-B2BC2BF8D7CB}"/>
              </a:ext>
            </a:extLst>
          </p:cNvPr>
          <p:cNvSpPr>
            <a:spLocks noGrp="1"/>
          </p:cNvSpPr>
          <p:nvPr>
            <p:ph idx="1"/>
          </p:nvPr>
        </p:nvSpPr>
        <p:spPr/>
        <p:txBody>
          <a:bodyPr>
            <a:normAutofit/>
          </a:bodyPr>
          <a:lstStyle/>
          <a:p>
            <a:r>
              <a:rPr lang="en-US" sz="2400" dirty="0"/>
              <a:t>Antitrust and regulation may conflict </a:t>
            </a:r>
            <a:br>
              <a:rPr lang="en-US" sz="2400" dirty="0"/>
            </a:br>
            <a:endParaRPr lang="en-US" sz="2400" dirty="0"/>
          </a:p>
          <a:p>
            <a:r>
              <a:rPr lang="en-US" sz="2400" dirty="0"/>
              <a:t>This creates complications during “transition” from regulation to free market.  </a:t>
            </a:r>
          </a:p>
          <a:p>
            <a:pPr lvl="1"/>
            <a:r>
              <a:rPr lang="en-US" sz="2000" dirty="0"/>
              <a:t>If regulation always trumps antitrust, then it is harder to manage the transition</a:t>
            </a:r>
          </a:p>
          <a:p>
            <a:pPr lvl="1"/>
            <a:r>
              <a:rPr lang="en-US" sz="2000" dirty="0"/>
              <a:t>Transition will need to be instantaneous instead of slowly </a:t>
            </a:r>
          </a:p>
          <a:p>
            <a:pPr lvl="1"/>
            <a:r>
              <a:rPr lang="en-US" sz="2000" dirty="0"/>
              <a:t>But slow transition may be more efficient</a:t>
            </a:r>
          </a:p>
          <a:p>
            <a:pPr marL="457200" lvl="1" indent="0">
              <a:buNone/>
            </a:pPr>
            <a:endParaRPr lang="en-US" sz="2000" dirty="0"/>
          </a:p>
          <a:p>
            <a:r>
              <a:rPr lang="en-US" sz="2400" i="1" dirty="0"/>
              <a:t>Credit Suisse </a:t>
            </a:r>
            <a:r>
              <a:rPr lang="en-US" sz="2400" dirty="0"/>
              <a:t>(2007) went even further than </a:t>
            </a:r>
            <a:r>
              <a:rPr lang="en-US" sz="2400" i="1" dirty="0" err="1"/>
              <a:t>Trinko</a:t>
            </a:r>
            <a:r>
              <a:rPr lang="en-US" sz="2400" dirty="0"/>
              <a:t>. </a:t>
            </a:r>
          </a:p>
          <a:p>
            <a:pPr lvl="1"/>
            <a:r>
              <a:rPr lang="en-US" sz="2000" dirty="0"/>
              <a:t>Implicitly exempted the SEC regulated securities industry from antitrust lawsuits. </a:t>
            </a:r>
          </a:p>
          <a:p>
            <a:pPr lvl="1"/>
            <a:r>
              <a:rPr lang="en-US" sz="2000" dirty="0"/>
              <a:t>Thomas dissented: SEC act explicitly mentions existence of other laws </a:t>
            </a:r>
            <a:br>
              <a:rPr lang="en-US" sz="2000" dirty="0"/>
            </a:br>
            <a:endParaRPr lang="en-US" sz="2000" dirty="0"/>
          </a:p>
        </p:txBody>
      </p:sp>
      <p:sp>
        <p:nvSpPr>
          <p:cNvPr id="4" name="Slide Number Placeholder 3">
            <a:extLst>
              <a:ext uri="{FF2B5EF4-FFF2-40B4-BE49-F238E27FC236}">
                <a16:creationId xmlns:a16="http://schemas.microsoft.com/office/drawing/2014/main" id="{226A42CF-BE28-4273-AC24-3B808C2AF078}"/>
              </a:ext>
            </a:extLst>
          </p:cNvPr>
          <p:cNvSpPr>
            <a:spLocks noGrp="1"/>
          </p:cNvSpPr>
          <p:nvPr>
            <p:ph type="sldNum" sz="quarter" idx="12"/>
          </p:nvPr>
        </p:nvSpPr>
        <p:spPr/>
        <p:txBody>
          <a:bodyPr/>
          <a:lstStyle/>
          <a:p>
            <a:fld id="{E4CB39CE-7E8E-4D5E-BDD0-B7914CC3C743}" type="slidenum">
              <a:rPr lang="en-US" smtClean="0"/>
              <a:t>42</a:t>
            </a:fld>
            <a:endParaRPr lang="en-US"/>
          </a:p>
        </p:txBody>
      </p:sp>
    </p:spTree>
    <p:extLst>
      <p:ext uri="{BB962C8B-B14F-4D97-AF65-F5344CB8AC3E}">
        <p14:creationId xmlns:p14="http://schemas.microsoft.com/office/powerpoint/2010/main" val="913747060"/>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Slide Number Placeholder 3">
            <a:extLst>
              <a:ext uri="{FF2B5EF4-FFF2-40B4-BE49-F238E27FC236}">
                <a16:creationId xmlns:a16="http://schemas.microsoft.com/office/drawing/2014/main" id="{1866C0ED-A1B0-47BC-BEF3-9FDB96C8C2F1}"/>
              </a:ext>
            </a:extLst>
          </p:cNvPr>
          <p:cNvSpPr>
            <a:spLocks noGrp="1"/>
          </p:cNvSpPr>
          <p:nvPr>
            <p:ph type="sldNum" sz="quarter" idx="12"/>
          </p:nvPr>
        </p:nvSpPr>
        <p:spPr/>
        <p:txBody>
          <a:bodyPr/>
          <a:lstStyle/>
          <a:p>
            <a:fld id="{7C575F66-FE3F-49E3-AC3B-9EFFE55620A1}" type="slidenum">
              <a:rPr lang="en-US" altLang="en-US"/>
              <a:pPr/>
              <a:t>43</a:t>
            </a:fld>
            <a:endParaRPr lang="en-US" altLang="en-US"/>
          </a:p>
        </p:txBody>
      </p:sp>
      <p:sp>
        <p:nvSpPr>
          <p:cNvPr id="130051" name="Rectangle 2">
            <a:extLst>
              <a:ext uri="{FF2B5EF4-FFF2-40B4-BE49-F238E27FC236}">
                <a16:creationId xmlns:a16="http://schemas.microsoft.com/office/drawing/2014/main" id="{B8CBD25B-EC6A-47F0-9E8E-D7489C05EC3A}"/>
              </a:ext>
            </a:extLst>
          </p:cNvPr>
          <p:cNvSpPr>
            <a:spLocks noGrp="1" noChangeArrowheads="1"/>
          </p:cNvSpPr>
          <p:nvPr>
            <p:ph type="title" idx="4294967295"/>
          </p:nvPr>
        </p:nvSpPr>
        <p:spPr>
          <a:xfrm>
            <a:off x="360867" y="27311"/>
            <a:ext cx="10224942" cy="1081087"/>
          </a:xfrm>
        </p:spPr>
        <p:txBody>
          <a:bodyPr/>
          <a:lstStyle/>
          <a:p>
            <a:r>
              <a:rPr lang="en-US" altLang="en-US" sz="3200" dirty="0">
                <a:latin typeface="Times New Roman" panose="02020603050405020304" pitchFamily="18" charset="0"/>
                <a:cs typeface="Times New Roman" panose="02020603050405020304" pitchFamily="18" charset="0"/>
              </a:rPr>
              <a:t>Caution #1: </a:t>
            </a:r>
            <a:r>
              <a:rPr lang="en-US" altLang="en-US" dirty="0">
                <a:latin typeface="Times New Roman" panose="02020603050405020304" pitchFamily="18" charset="0"/>
                <a:cs typeface="Times New Roman" panose="02020603050405020304" pitchFamily="18" charset="0"/>
              </a:rPr>
              <a:t>Forced Sharing Can Reduce Investment: </a:t>
            </a:r>
            <a:r>
              <a:rPr lang="en-US" altLang="en-US" sz="3200" i="1" dirty="0">
                <a:latin typeface="Times New Roman" panose="02020603050405020304" pitchFamily="18" charset="0"/>
                <a:cs typeface="Times New Roman" panose="02020603050405020304" pitchFamily="18" charset="0"/>
              </a:rPr>
              <a:t>Critique</a:t>
            </a:r>
          </a:p>
        </p:txBody>
      </p:sp>
      <p:sp>
        <p:nvSpPr>
          <p:cNvPr id="130052" name="Rectangle 3">
            <a:extLst>
              <a:ext uri="{FF2B5EF4-FFF2-40B4-BE49-F238E27FC236}">
                <a16:creationId xmlns:a16="http://schemas.microsoft.com/office/drawing/2014/main" id="{529164C5-5A49-4E25-BB84-FDE50B57A822}"/>
              </a:ext>
            </a:extLst>
          </p:cNvPr>
          <p:cNvSpPr>
            <a:spLocks noGrp="1" noChangeArrowheads="1"/>
          </p:cNvSpPr>
          <p:nvPr>
            <p:ph type="body" idx="4294967295"/>
          </p:nvPr>
        </p:nvSpPr>
        <p:spPr>
          <a:xfrm>
            <a:off x="536805" y="1108398"/>
            <a:ext cx="7926457" cy="5973417"/>
          </a:xfrm>
        </p:spPr>
        <p:txBody>
          <a:bodyPr>
            <a:normAutofit/>
          </a:bodyPr>
          <a:lstStyle/>
          <a:p>
            <a:pPr>
              <a:lnSpc>
                <a:spcPct val="80000"/>
              </a:lnSpc>
              <a:spcBef>
                <a:spcPct val="15000"/>
              </a:spcBef>
            </a:pPr>
            <a:r>
              <a:rPr lang="en-US" altLang="en-US" sz="2000" dirty="0">
                <a:cs typeface="Times New Roman" panose="02020603050405020304" pitchFamily="18" charset="0"/>
              </a:rPr>
              <a:t>Fear of False negatives ignored and should have greater weight </a:t>
            </a:r>
          </a:p>
          <a:p>
            <a:pPr lvl="1">
              <a:lnSpc>
                <a:spcPct val="80000"/>
              </a:lnSpc>
              <a:spcBef>
                <a:spcPct val="15000"/>
              </a:spcBef>
            </a:pPr>
            <a:r>
              <a:rPr lang="en-US" altLang="en-US" sz="1800" dirty="0">
                <a:cs typeface="Times New Roman" panose="02020603050405020304" pitchFamily="18" charset="0"/>
              </a:rPr>
              <a:t>Alternative to forced access often will be monopoly!</a:t>
            </a:r>
          </a:p>
          <a:p>
            <a:pPr lvl="1">
              <a:lnSpc>
                <a:spcPct val="80000"/>
              </a:lnSpc>
              <a:spcBef>
                <a:spcPct val="15000"/>
              </a:spcBef>
            </a:pPr>
            <a:r>
              <a:rPr lang="en-US" altLang="en-US" sz="1800" dirty="0">
                <a:cs typeface="Times New Roman" panose="02020603050405020304" pitchFamily="18" charset="0"/>
              </a:rPr>
              <a:t>Entry into defendant’s market is less likely because it has monopoly power – which requiring showing durable  entry barriers</a:t>
            </a:r>
          </a:p>
          <a:p>
            <a:pPr lvl="1">
              <a:lnSpc>
                <a:spcPct val="80000"/>
              </a:lnSpc>
              <a:spcBef>
                <a:spcPct val="15000"/>
              </a:spcBef>
            </a:pPr>
            <a:r>
              <a:rPr lang="en-US" altLang="en-US" sz="1800" dirty="0">
                <a:cs typeface="Times New Roman" panose="02020603050405020304" pitchFamily="18" charset="0"/>
              </a:rPr>
              <a:t>Toe-hold entry in one market can lead to competition in other market </a:t>
            </a:r>
          </a:p>
          <a:p>
            <a:pPr lvl="1">
              <a:lnSpc>
                <a:spcPct val="80000"/>
              </a:lnSpc>
              <a:spcBef>
                <a:spcPct val="15000"/>
              </a:spcBef>
            </a:pPr>
            <a:r>
              <a:rPr lang="en-US" altLang="en-US" sz="1800" dirty="0">
                <a:cs typeface="Times New Roman" panose="02020603050405020304" pitchFamily="18" charset="0"/>
              </a:rPr>
              <a:t>Pure Two-level entry is less likely, absent toe-hold entry.</a:t>
            </a:r>
          </a:p>
          <a:p>
            <a:pPr marL="457200" lvl="1" indent="0">
              <a:lnSpc>
                <a:spcPct val="80000"/>
              </a:lnSpc>
              <a:spcBef>
                <a:spcPct val="15000"/>
              </a:spcBef>
              <a:buNone/>
            </a:pPr>
            <a:endParaRPr lang="en-US" altLang="en-US" sz="1800" dirty="0">
              <a:cs typeface="Times New Roman" panose="02020603050405020304" pitchFamily="18" charset="0"/>
            </a:endParaRPr>
          </a:p>
          <a:p>
            <a:pPr>
              <a:lnSpc>
                <a:spcPct val="80000"/>
              </a:lnSpc>
              <a:spcBef>
                <a:spcPct val="15000"/>
              </a:spcBef>
            </a:pPr>
            <a:r>
              <a:rPr lang="en-US" altLang="en-US" sz="2000" dirty="0">
                <a:cs typeface="Times New Roman" panose="02020603050405020304" pitchFamily="18" charset="0"/>
              </a:rPr>
              <a:t>Market competition increases innovation incentives, not decrease them</a:t>
            </a:r>
          </a:p>
          <a:p>
            <a:pPr lvl="1">
              <a:lnSpc>
                <a:spcPct val="80000"/>
              </a:lnSpc>
            </a:pPr>
            <a:r>
              <a:rPr lang="en-US" altLang="en-US" sz="1800" dirty="0">
                <a:cs typeface="Times New Roman" panose="02020603050405020304" pitchFamily="18" charset="0"/>
              </a:rPr>
              <a:t>Monopolists have weaker incentives than competitors in oligopoly mkt</a:t>
            </a:r>
          </a:p>
          <a:p>
            <a:pPr lvl="1">
              <a:lnSpc>
                <a:spcPct val="80000"/>
              </a:lnSpc>
            </a:pPr>
            <a:r>
              <a:rPr lang="en-US" altLang="en-US" sz="1800" dirty="0">
                <a:cs typeface="Times New Roman" panose="02020603050405020304" pitchFamily="18" charset="0"/>
              </a:rPr>
              <a:t>What motives innovation is the prospect of getting monopoly – </a:t>
            </a:r>
            <a:br>
              <a:rPr lang="en-US" altLang="en-US" sz="1800" dirty="0">
                <a:cs typeface="Times New Roman" panose="02020603050405020304" pitchFamily="18" charset="0"/>
              </a:rPr>
            </a:br>
            <a:r>
              <a:rPr lang="en-US" altLang="en-US" sz="1800" i="1" dirty="0">
                <a:cs typeface="Times New Roman" panose="02020603050405020304" pitchFamily="18" charset="0"/>
              </a:rPr>
              <a:t>not already having a monopoly </a:t>
            </a:r>
          </a:p>
          <a:p>
            <a:pPr lvl="1">
              <a:lnSpc>
                <a:spcPct val="80000"/>
              </a:lnSpc>
            </a:pPr>
            <a:r>
              <a:rPr lang="en-US" altLang="en-US" sz="1800" dirty="0">
                <a:cs typeface="Times New Roman" panose="02020603050405020304" pitchFamily="18" charset="0"/>
              </a:rPr>
              <a:t>Monopolists have stronger incentives when monopoly is being threatened with competition</a:t>
            </a:r>
          </a:p>
          <a:p>
            <a:pPr lvl="1">
              <a:lnSpc>
                <a:spcPct val="80000"/>
              </a:lnSpc>
            </a:pPr>
            <a:r>
              <a:rPr lang="en-US" altLang="en-US" sz="1800" dirty="0">
                <a:cs typeface="Times New Roman" panose="02020603050405020304" pitchFamily="18" charset="0"/>
              </a:rPr>
              <a:t>Exclusionary conduct reduces innovation incentives of entrants and rivals, by reducing or eliminating their market prospects</a:t>
            </a:r>
            <a:br>
              <a:rPr lang="en-US" altLang="en-US" sz="1800" dirty="0">
                <a:cs typeface="Times New Roman" panose="02020603050405020304" pitchFamily="18" charset="0"/>
              </a:rPr>
            </a:br>
            <a:endParaRPr lang="en-US" altLang="en-US" sz="1800" dirty="0">
              <a:cs typeface="Times New Roman" panose="02020603050405020304" pitchFamily="18" charset="0"/>
            </a:endParaRPr>
          </a:p>
          <a:p>
            <a:pPr>
              <a:lnSpc>
                <a:spcPct val="80000"/>
              </a:lnSpc>
              <a:spcBef>
                <a:spcPct val="15000"/>
              </a:spcBef>
            </a:pPr>
            <a:r>
              <a:rPr lang="en-US" altLang="en-US" sz="2400" b="1" i="1" dirty="0">
                <a:solidFill>
                  <a:srgbClr val="C00000"/>
                </a:solidFill>
                <a:cs typeface="Times New Roman" panose="02020603050405020304" pitchFamily="18" charset="0"/>
              </a:rPr>
              <a:t>A well-formulated price standard (as discussed below) can protect monopolist’s investment incentives</a:t>
            </a:r>
            <a:r>
              <a:rPr lang="en-US" altLang="en-US" sz="2000" b="1" i="1" dirty="0">
                <a:solidFill>
                  <a:srgbClr val="C00000"/>
                </a:solidFill>
                <a:cs typeface="Times New Roman" panose="02020603050405020304" pitchFamily="18" charset="0"/>
              </a:rPr>
              <a:t> </a:t>
            </a:r>
          </a:p>
          <a:p>
            <a:pPr lvl="1">
              <a:lnSpc>
                <a:spcPct val="80000"/>
              </a:lnSpc>
              <a:spcBef>
                <a:spcPct val="15000"/>
              </a:spcBef>
            </a:pPr>
            <a:r>
              <a:rPr lang="en-US" altLang="en-US" sz="1800" dirty="0">
                <a:cs typeface="Times New Roman" panose="02020603050405020304" pitchFamily="18" charset="0"/>
              </a:rPr>
              <a:t>Compensates defendant for monopoly profits on lost customers, while permitting competition to occur.</a:t>
            </a:r>
          </a:p>
          <a:p>
            <a:pPr>
              <a:lnSpc>
                <a:spcPct val="80000"/>
              </a:lnSpc>
              <a:spcBef>
                <a:spcPct val="15000"/>
              </a:spcBef>
              <a:spcAft>
                <a:spcPct val="15000"/>
              </a:spcAft>
              <a:buFont typeface="Wingdings" panose="05000000000000000000" pitchFamily="2" charset="2"/>
              <a:buNone/>
            </a:pPr>
            <a:endParaRPr lang="en-US" altLang="en-US" sz="1800" dirty="0"/>
          </a:p>
        </p:txBody>
      </p:sp>
      <p:sp>
        <p:nvSpPr>
          <p:cNvPr id="6" name="TextBox 5">
            <a:extLst>
              <a:ext uri="{FF2B5EF4-FFF2-40B4-BE49-F238E27FC236}">
                <a16:creationId xmlns:a16="http://schemas.microsoft.com/office/drawing/2014/main" id="{9BAB9368-D1FA-4CFD-820C-6EE920899EF2}"/>
              </a:ext>
            </a:extLst>
          </p:cNvPr>
          <p:cNvSpPr txBox="1"/>
          <p:nvPr/>
        </p:nvSpPr>
        <p:spPr>
          <a:xfrm>
            <a:off x="8701357" y="1679243"/>
            <a:ext cx="3181133" cy="1015663"/>
          </a:xfrm>
          <a:prstGeom prst="rect">
            <a:avLst/>
          </a:prstGeom>
          <a:noFill/>
          <a:ln w="38100">
            <a:solidFill>
              <a:srgbClr val="0070C0"/>
            </a:solidFill>
          </a:ln>
        </p:spPr>
        <p:txBody>
          <a:bodyPr wrap="square" rtlCol="0">
            <a:spAutoFit/>
          </a:bodyPr>
          <a:lstStyle/>
          <a:p>
            <a:r>
              <a:rPr lang="en-US" sz="2000" b="1" dirty="0">
                <a:solidFill>
                  <a:srgbClr val="0070C0"/>
                </a:solidFill>
              </a:rPr>
              <a:t>Recall </a:t>
            </a:r>
            <a:r>
              <a:rPr lang="en-US" sz="2000" b="1" i="1" dirty="0">
                <a:solidFill>
                  <a:srgbClr val="0070C0"/>
                </a:solidFill>
              </a:rPr>
              <a:t>Alcoa</a:t>
            </a:r>
            <a:r>
              <a:rPr lang="en-US" sz="2000" b="1" dirty="0">
                <a:solidFill>
                  <a:srgbClr val="0070C0"/>
                </a:solidFill>
              </a:rPr>
              <a:t>: “</a:t>
            </a:r>
            <a:r>
              <a:rPr lang="en-US" sz="2000" b="1" i="1" dirty="0">
                <a:solidFill>
                  <a:srgbClr val="0070C0"/>
                </a:solidFill>
              </a:rPr>
              <a:t>monopoly is a narcotic and competition is a stimulant for progress”</a:t>
            </a:r>
          </a:p>
        </p:txBody>
      </p:sp>
      <p:sp>
        <p:nvSpPr>
          <p:cNvPr id="7" name="TextBox 6">
            <a:extLst>
              <a:ext uri="{FF2B5EF4-FFF2-40B4-BE49-F238E27FC236}">
                <a16:creationId xmlns:a16="http://schemas.microsoft.com/office/drawing/2014/main" id="{921E2304-C545-4749-88B7-D3F48B4D4E70}"/>
              </a:ext>
            </a:extLst>
          </p:cNvPr>
          <p:cNvSpPr txBox="1"/>
          <p:nvPr/>
        </p:nvSpPr>
        <p:spPr>
          <a:xfrm>
            <a:off x="8828070" y="4490899"/>
            <a:ext cx="3181133" cy="1754326"/>
          </a:xfrm>
          <a:prstGeom prst="rect">
            <a:avLst/>
          </a:prstGeom>
          <a:noFill/>
          <a:ln w="38100">
            <a:solidFill>
              <a:srgbClr val="0070C0"/>
            </a:solidFill>
          </a:ln>
        </p:spPr>
        <p:txBody>
          <a:bodyPr wrap="square" rtlCol="0">
            <a:spAutoFit/>
          </a:bodyPr>
          <a:lstStyle/>
          <a:p>
            <a:r>
              <a:rPr lang="en-US" altLang="en-US" b="1" dirty="0">
                <a:solidFill>
                  <a:schemeClr val="accent1"/>
                </a:solidFill>
                <a:cs typeface="Times New Roman" panose="02020603050405020304" pitchFamily="18" charset="0"/>
              </a:rPr>
              <a:t>Labeling entrant a free-rider because it competes defendant in only one market (rather than entering both markets) is an extreme view and was explicitly rejected in </a:t>
            </a:r>
            <a:r>
              <a:rPr lang="en-US" altLang="en-US" b="1" i="1" dirty="0">
                <a:solidFill>
                  <a:schemeClr val="accent1"/>
                </a:solidFill>
                <a:cs typeface="Times New Roman" panose="02020603050405020304" pitchFamily="18" charset="0"/>
              </a:rPr>
              <a:t>Kodak</a:t>
            </a:r>
            <a:endParaRPr lang="en-US" b="1" i="1" dirty="0">
              <a:solidFill>
                <a:schemeClr val="accent1"/>
              </a:solidFill>
            </a:endParaRPr>
          </a:p>
        </p:txBody>
      </p:sp>
      <p:cxnSp>
        <p:nvCxnSpPr>
          <p:cNvPr id="8" name="Straight Arrow Connector 7">
            <a:extLst>
              <a:ext uri="{FF2B5EF4-FFF2-40B4-BE49-F238E27FC236}">
                <a16:creationId xmlns:a16="http://schemas.microsoft.com/office/drawing/2014/main" id="{C8012645-E9BD-408D-8260-54DBED901B3B}"/>
              </a:ext>
            </a:extLst>
          </p:cNvPr>
          <p:cNvCxnSpPr>
            <a:cxnSpLocks/>
          </p:cNvCxnSpPr>
          <p:nvPr/>
        </p:nvCxnSpPr>
        <p:spPr>
          <a:xfrm flipH="1" flipV="1">
            <a:off x="7859730" y="4969636"/>
            <a:ext cx="750870" cy="27246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9" name="Straight Arrow Connector 8">
            <a:extLst>
              <a:ext uri="{FF2B5EF4-FFF2-40B4-BE49-F238E27FC236}">
                <a16:creationId xmlns:a16="http://schemas.microsoft.com/office/drawing/2014/main" id="{D2DCF3CE-0145-4F97-A524-12D9AFA6A015}"/>
              </a:ext>
            </a:extLst>
          </p:cNvPr>
          <p:cNvCxnSpPr>
            <a:cxnSpLocks/>
          </p:cNvCxnSpPr>
          <p:nvPr/>
        </p:nvCxnSpPr>
        <p:spPr>
          <a:xfrm flipH="1">
            <a:off x="7736361" y="2564101"/>
            <a:ext cx="846395" cy="229674"/>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95894F4-B7A6-4A8E-8794-691D4B128F96}"/>
              </a:ext>
            </a:extLst>
          </p:cNvPr>
          <p:cNvSpPr>
            <a:spLocks noGrp="1"/>
          </p:cNvSpPr>
          <p:nvPr>
            <p:ph type="title"/>
          </p:nvPr>
        </p:nvSpPr>
        <p:spPr/>
        <p:txBody>
          <a:bodyPr/>
          <a:lstStyle/>
          <a:p>
            <a:r>
              <a:rPr lang="en-US" dirty="0"/>
              <a:t>Caution #2: Forced Dealing Can Lead to Collusion:</a:t>
            </a:r>
            <a:r>
              <a:rPr lang="en-US" i="1" dirty="0"/>
              <a:t> </a:t>
            </a:r>
            <a:br>
              <a:rPr lang="en-US" i="1" dirty="0"/>
            </a:br>
            <a:r>
              <a:rPr lang="en-US" i="1" dirty="0"/>
              <a:t>Critique</a:t>
            </a:r>
            <a:r>
              <a:rPr lang="en-US" dirty="0"/>
              <a:t> </a:t>
            </a:r>
          </a:p>
        </p:txBody>
      </p:sp>
      <p:sp>
        <p:nvSpPr>
          <p:cNvPr id="3" name="Content Placeholder 2">
            <a:extLst>
              <a:ext uri="{FF2B5EF4-FFF2-40B4-BE49-F238E27FC236}">
                <a16:creationId xmlns:a16="http://schemas.microsoft.com/office/drawing/2014/main" id="{3AC4404D-914E-4DB9-9D19-D64478B88530}"/>
              </a:ext>
            </a:extLst>
          </p:cNvPr>
          <p:cNvSpPr>
            <a:spLocks noGrp="1"/>
          </p:cNvSpPr>
          <p:nvPr>
            <p:ph idx="1"/>
          </p:nvPr>
        </p:nvSpPr>
        <p:spPr/>
        <p:txBody>
          <a:bodyPr/>
          <a:lstStyle/>
          <a:p>
            <a:r>
              <a:rPr lang="en-US" dirty="0"/>
              <a:t>This caution proves too much </a:t>
            </a:r>
            <a:br>
              <a:rPr lang="en-US" dirty="0"/>
            </a:br>
            <a:endParaRPr lang="en-US" dirty="0"/>
          </a:p>
          <a:p>
            <a:r>
              <a:rPr lang="en-US" dirty="0"/>
              <a:t>Voluntary dealing raises even greater concerns. </a:t>
            </a:r>
          </a:p>
          <a:p>
            <a:pPr lvl="1"/>
            <a:r>
              <a:rPr lang="en-US" dirty="0"/>
              <a:t>“Let’s work together so we can use the input price to hide side payments”</a:t>
            </a:r>
          </a:p>
          <a:p>
            <a:pPr lvl="1"/>
            <a:r>
              <a:rPr lang="en-US" dirty="0"/>
              <a:t>“I will deal with you if you promise not to be a maverick.”</a:t>
            </a:r>
            <a:br>
              <a:rPr lang="en-US" dirty="0"/>
            </a:br>
            <a:endParaRPr lang="en-US" dirty="0"/>
          </a:p>
          <a:p>
            <a:r>
              <a:rPr lang="en-US" dirty="0"/>
              <a:t>Collusion is less likely in practice when the dealing is not voluntary.  </a:t>
            </a:r>
          </a:p>
          <a:p>
            <a:endParaRPr lang="en-US" dirty="0"/>
          </a:p>
        </p:txBody>
      </p:sp>
      <p:sp>
        <p:nvSpPr>
          <p:cNvPr id="4" name="Slide Number Placeholder 3">
            <a:extLst>
              <a:ext uri="{FF2B5EF4-FFF2-40B4-BE49-F238E27FC236}">
                <a16:creationId xmlns:a16="http://schemas.microsoft.com/office/drawing/2014/main" id="{DE44B40A-0F9F-4891-900D-DE2B5C26B2BC}"/>
              </a:ext>
            </a:extLst>
          </p:cNvPr>
          <p:cNvSpPr>
            <a:spLocks noGrp="1"/>
          </p:cNvSpPr>
          <p:nvPr>
            <p:ph type="sldNum" sz="quarter" idx="12"/>
          </p:nvPr>
        </p:nvSpPr>
        <p:spPr/>
        <p:txBody>
          <a:bodyPr/>
          <a:lstStyle/>
          <a:p>
            <a:fld id="{E4CB39CE-7E8E-4D5E-BDD0-B7914CC3C743}" type="slidenum">
              <a:rPr lang="en-US" smtClean="0"/>
              <a:t>44</a:t>
            </a:fld>
            <a:endParaRPr lang="en-US"/>
          </a:p>
        </p:txBody>
      </p:sp>
    </p:spTree>
    <p:extLst>
      <p:ext uri="{BB962C8B-B14F-4D97-AF65-F5344CB8AC3E}">
        <p14:creationId xmlns:p14="http://schemas.microsoft.com/office/powerpoint/2010/main" val="1624122767"/>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698732-E0BB-408E-B90B-D91FF41AFECF}"/>
              </a:ext>
            </a:extLst>
          </p:cNvPr>
          <p:cNvSpPr>
            <a:spLocks noGrp="1"/>
          </p:cNvSpPr>
          <p:nvPr>
            <p:ph type="title"/>
          </p:nvPr>
        </p:nvSpPr>
        <p:spPr/>
        <p:txBody>
          <a:bodyPr/>
          <a:lstStyle/>
          <a:p>
            <a:r>
              <a:rPr lang="en-US" altLang="en-US" sz="3200" dirty="0">
                <a:latin typeface="Times New Roman" panose="02020603050405020304" pitchFamily="18" charset="0"/>
                <a:cs typeface="Times New Roman" panose="02020603050405020304" pitchFamily="18" charset="0"/>
              </a:rPr>
              <a:t>Caution #3: “Central Planning” Concern</a:t>
            </a:r>
            <a:endParaRPr lang="en-US" i="1" dirty="0"/>
          </a:p>
        </p:txBody>
      </p:sp>
      <p:sp>
        <p:nvSpPr>
          <p:cNvPr id="3" name="Content Placeholder 2">
            <a:extLst>
              <a:ext uri="{FF2B5EF4-FFF2-40B4-BE49-F238E27FC236}">
                <a16:creationId xmlns:a16="http://schemas.microsoft.com/office/drawing/2014/main" id="{8AF22FBF-062E-434D-921E-51B820AC0349}"/>
              </a:ext>
            </a:extLst>
          </p:cNvPr>
          <p:cNvSpPr>
            <a:spLocks noGrp="1"/>
          </p:cNvSpPr>
          <p:nvPr>
            <p:ph idx="1"/>
          </p:nvPr>
        </p:nvSpPr>
        <p:spPr>
          <a:xfrm>
            <a:off x="838200" y="1825625"/>
            <a:ext cx="8090043" cy="4351338"/>
          </a:xfrm>
        </p:spPr>
        <p:txBody>
          <a:bodyPr/>
          <a:lstStyle/>
          <a:p>
            <a:r>
              <a:rPr lang="en-US" dirty="0"/>
              <a:t>Unlike </a:t>
            </a:r>
            <a:r>
              <a:rPr lang="en-US" i="1" dirty="0"/>
              <a:t>Aspen</a:t>
            </a:r>
            <a:r>
              <a:rPr lang="en-US" dirty="0"/>
              <a:t>, no obvious market price proxy</a:t>
            </a:r>
          </a:p>
          <a:p>
            <a:pPr lvl="1"/>
            <a:r>
              <a:rPr lang="en-US" dirty="0"/>
              <a:t>No history of voluntary dealing</a:t>
            </a:r>
          </a:p>
          <a:p>
            <a:pPr lvl="1"/>
            <a:r>
              <a:rPr lang="en-US" dirty="0"/>
              <a:t>No sale of input to non-competitors</a:t>
            </a:r>
          </a:p>
          <a:p>
            <a:r>
              <a:rPr lang="en-US" dirty="0"/>
              <a:t>Input only sold because FCC forced it to do so</a:t>
            </a:r>
          </a:p>
          <a:p>
            <a:pPr lvl="1"/>
            <a:r>
              <a:rPr lang="en-US" dirty="0"/>
              <a:t>At a price that is not a market price</a:t>
            </a:r>
          </a:p>
          <a:p>
            <a:r>
              <a:rPr lang="en-US" dirty="0"/>
              <a:t>Setting price is beyond capability of courts</a:t>
            </a:r>
          </a:p>
          <a:p>
            <a:pPr lvl="1"/>
            <a:endParaRPr lang="en-US" dirty="0"/>
          </a:p>
        </p:txBody>
      </p:sp>
      <p:sp>
        <p:nvSpPr>
          <p:cNvPr id="4" name="Slide Number Placeholder 3">
            <a:extLst>
              <a:ext uri="{FF2B5EF4-FFF2-40B4-BE49-F238E27FC236}">
                <a16:creationId xmlns:a16="http://schemas.microsoft.com/office/drawing/2014/main" id="{5A302A30-DA90-4222-AE4F-9172979429F7}"/>
              </a:ext>
            </a:extLst>
          </p:cNvPr>
          <p:cNvSpPr>
            <a:spLocks noGrp="1"/>
          </p:cNvSpPr>
          <p:nvPr>
            <p:ph type="sldNum" sz="quarter" idx="12"/>
          </p:nvPr>
        </p:nvSpPr>
        <p:spPr/>
        <p:txBody>
          <a:bodyPr/>
          <a:lstStyle/>
          <a:p>
            <a:fld id="{E4CB39CE-7E8E-4D5E-BDD0-B7914CC3C743}" type="slidenum">
              <a:rPr lang="en-US" smtClean="0"/>
              <a:t>45</a:t>
            </a:fld>
            <a:endParaRPr lang="en-US"/>
          </a:p>
        </p:txBody>
      </p:sp>
      <p:sp>
        <p:nvSpPr>
          <p:cNvPr id="5" name="TextBox 4">
            <a:extLst>
              <a:ext uri="{FF2B5EF4-FFF2-40B4-BE49-F238E27FC236}">
                <a16:creationId xmlns:a16="http://schemas.microsoft.com/office/drawing/2014/main" id="{81F44BF8-C98F-439B-8F31-09DB80CFC3E5}"/>
              </a:ext>
            </a:extLst>
          </p:cNvPr>
          <p:cNvSpPr txBox="1"/>
          <p:nvPr/>
        </p:nvSpPr>
        <p:spPr>
          <a:xfrm>
            <a:off x="8315364" y="2512249"/>
            <a:ext cx="3673436" cy="1631216"/>
          </a:xfrm>
          <a:prstGeom prst="rect">
            <a:avLst/>
          </a:prstGeom>
          <a:noFill/>
          <a:ln w="38100">
            <a:solidFill>
              <a:srgbClr val="0070C0"/>
            </a:solidFill>
          </a:ln>
        </p:spPr>
        <p:txBody>
          <a:bodyPr wrap="square" rtlCol="0">
            <a:spAutoFit/>
          </a:bodyPr>
          <a:lstStyle/>
          <a:p>
            <a:r>
              <a:rPr lang="en-US" sz="2000" b="1" dirty="0">
                <a:solidFill>
                  <a:srgbClr val="0070C0"/>
                </a:solidFill>
              </a:rPr>
              <a:t>Verizon alleged that regulated price was below-cost.  </a:t>
            </a:r>
            <a:br>
              <a:rPr lang="en-US" sz="2000" b="1" dirty="0">
                <a:solidFill>
                  <a:srgbClr val="0070C0"/>
                </a:solidFill>
              </a:rPr>
            </a:br>
            <a:br>
              <a:rPr lang="en-US" sz="2000" b="1" dirty="0">
                <a:solidFill>
                  <a:srgbClr val="0070C0"/>
                </a:solidFill>
              </a:rPr>
            </a:br>
            <a:r>
              <a:rPr lang="en-US" sz="2000" b="1" i="1" dirty="0">
                <a:solidFill>
                  <a:srgbClr val="0070C0"/>
                </a:solidFill>
              </a:rPr>
              <a:t>But FCC process was designed to be above cost</a:t>
            </a:r>
          </a:p>
        </p:txBody>
      </p:sp>
      <p:cxnSp>
        <p:nvCxnSpPr>
          <p:cNvPr id="6" name="Straight Arrow Connector 5">
            <a:extLst>
              <a:ext uri="{FF2B5EF4-FFF2-40B4-BE49-F238E27FC236}">
                <a16:creationId xmlns:a16="http://schemas.microsoft.com/office/drawing/2014/main" id="{F99EAEB6-D606-4BCB-A96B-F054AA52474A}"/>
              </a:ext>
            </a:extLst>
          </p:cNvPr>
          <p:cNvCxnSpPr>
            <a:cxnSpLocks/>
          </p:cNvCxnSpPr>
          <p:nvPr/>
        </p:nvCxnSpPr>
        <p:spPr>
          <a:xfrm flipH="1">
            <a:off x="7380391" y="3569827"/>
            <a:ext cx="846395" cy="229674"/>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583940611"/>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Slide Number Placeholder 3">
            <a:extLst>
              <a:ext uri="{FF2B5EF4-FFF2-40B4-BE49-F238E27FC236}">
                <a16:creationId xmlns:a16="http://schemas.microsoft.com/office/drawing/2014/main" id="{0B92C1DE-333A-4307-8B59-8E70282819F9}"/>
              </a:ext>
            </a:extLst>
          </p:cNvPr>
          <p:cNvSpPr>
            <a:spLocks noGrp="1"/>
          </p:cNvSpPr>
          <p:nvPr>
            <p:ph type="sldNum" sz="quarter" idx="12"/>
          </p:nvPr>
        </p:nvSpPr>
        <p:spPr/>
        <p:txBody>
          <a:bodyPr/>
          <a:lstStyle/>
          <a:p>
            <a:fld id="{4625A97D-BFB0-441D-8879-520E42695E7B}" type="slidenum">
              <a:rPr lang="en-US" altLang="en-US"/>
              <a:pPr/>
              <a:t>46</a:t>
            </a:fld>
            <a:endParaRPr lang="en-US" altLang="en-US"/>
          </a:p>
        </p:txBody>
      </p:sp>
      <p:sp>
        <p:nvSpPr>
          <p:cNvPr id="132099" name="Rectangle 2">
            <a:extLst>
              <a:ext uri="{FF2B5EF4-FFF2-40B4-BE49-F238E27FC236}">
                <a16:creationId xmlns:a16="http://schemas.microsoft.com/office/drawing/2014/main" id="{FDF9F2AF-BD09-426A-9915-1D23CE4785B1}"/>
              </a:ext>
            </a:extLst>
          </p:cNvPr>
          <p:cNvSpPr>
            <a:spLocks noGrp="1" noChangeArrowheads="1"/>
          </p:cNvSpPr>
          <p:nvPr>
            <p:ph type="title" idx="4294967295"/>
          </p:nvPr>
        </p:nvSpPr>
        <p:spPr>
          <a:xfrm>
            <a:off x="273377" y="381001"/>
            <a:ext cx="11214989" cy="1228725"/>
          </a:xfrm>
        </p:spPr>
        <p:txBody>
          <a:bodyPr>
            <a:normAutofit/>
          </a:bodyPr>
          <a:lstStyle/>
          <a:p>
            <a:r>
              <a:rPr lang="en-US" altLang="en-US" dirty="0">
                <a:latin typeface="Times New Roman" panose="02020603050405020304" pitchFamily="18" charset="0"/>
                <a:cs typeface="Times New Roman" panose="02020603050405020304" pitchFamily="18" charset="0"/>
              </a:rPr>
              <a:t>Caution #3: </a:t>
            </a:r>
            <a:r>
              <a:rPr lang="en-US" altLang="en-US" sz="3200" dirty="0">
                <a:latin typeface="Times New Roman" panose="02020603050405020304" pitchFamily="18" charset="0"/>
                <a:cs typeface="Times New Roman" panose="02020603050405020304" pitchFamily="18" charset="0"/>
              </a:rPr>
              <a:t>“Central Planning” Concern: </a:t>
            </a:r>
            <a:br>
              <a:rPr lang="en-US" altLang="en-US" sz="3200" dirty="0">
                <a:latin typeface="Times New Roman" panose="02020603050405020304" pitchFamily="18" charset="0"/>
                <a:cs typeface="Times New Roman" panose="02020603050405020304" pitchFamily="18" charset="0"/>
              </a:rPr>
            </a:br>
            <a:r>
              <a:rPr lang="en-US" altLang="en-US" sz="3200" i="1" dirty="0">
                <a:latin typeface="Times New Roman" panose="02020603050405020304" pitchFamily="18" charset="0"/>
                <a:cs typeface="Times New Roman" panose="02020603050405020304" pitchFamily="18" charset="0"/>
              </a:rPr>
              <a:t>Critique</a:t>
            </a:r>
          </a:p>
        </p:txBody>
      </p:sp>
      <p:sp>
        <p:nvSpPr>
          <p:cNvPr id="132100" name="Rectangle 3">
            <a:extLst>
              <a:ext uri="{FF2B5EF4-FFF2-40B4-BE49-F238E27FC236}">
                <a16:creationId xmlns:a16="http://schemas.microsoft.com/office/drawing/2014/main" id="{37DCCD2D-1106-41EF-9480-6DBB808EE383}"/>
              </a:ext>
            </a:extLst>
          </p:cNvPr>
          <p:cNvSpPr>
            <a:spLocks noGrp="1" noChangeArrowheads="1"/>
          </p:cNvSpPr>
          <p:nvPr>
            <p:ph type="body" idx="4294967295"/>
          </p:nvPr>
        </p:nvSpPr>
        <p:spPr>
          <a:xfrm>
            <a:off x="592318" y="1631950"/>
            <a:ext cx="8551682" cy="4724400"/>
          </a:xfrm>
        </p:spPr>
        <p:txBody>
          <a:bodyPr/>
          <a:lstStyle/>
          <a:p>
            <a:pPr>
              <a:lnSpc>
                <a:spcPct val="90000"/>
              </a:lnSpc>
              <a:spcAft>
                <a:spcPct val="40000"/>
              </a:spcAft>
            </a:pPr>
            <a:r>
              <a:rPr lang="en-US" altLang="en-US" sz="2400" dirty="0">
                <a:cs typeface="Times New Roman" panose="02020603050405020304" pitchFamily="18" charset="0"/>
              </a:rPr>
              <a:t>In general, price setting task is not beyond the capabilities of courts and agencies</a:t>
            </a:r>
          </a:p>
          <a:p>
            <a:pPr lvl="1">
              <a:lnSpc>
                <a:spcPct val="90000"/>
              </a:lnSpc>
              <a:spcAft>
                <a:spcPct val="40000"/>
              </a:spcAft>
            </a:pPr>
            <a:r>
              <a:rPr lang="en-US" altLang="en-US" sz="2000" dirty="0">
                <a:cs typeface="Times New Roman" panose="02020603050405020304" pitchFamily="18" charset="0"/>
              </a:rPr>
              <a:t>Market prices often provide a good price benchmark, as used in </a:t>
            </a:r>
            <a:r>
              <a:rPr lang="en-US" altLang="en-US" sz="2000" i="1" dirty="0">
                <a:cs typeface="Times New Roman" panose="02020603050405020304" pitchFamily="18" charset="0"/>
              </a:rPr>
              <a:t>Aspen Ski </a:t>
            </a:r>
          </a:p>
          <a:p>
            <a:pPr lvl="1">
              <a:lnSpc>
                <a:spcPct val="90000"/>
              </a:lnSpc>
              <a:spcAft>
                <a:spcPct val="40000"/>
              </a:spcAft>
            </a:pPr>
            <a:r>
              <a:rPr lang="en-US" altLang="en-US" sz="2000" i="1" dirty="0">
                <a:cs typeface="Times New Roman" panose="02020603050405020304" pitchFamily="18" charset="0"/>
              </a:rPr>
              <a:t>Examples; </a:t>
            </a:r>
            <a:r>
              <a:rPr lang="en-US" altLang="en-US" sz="2000" dirty="0">
                <a:cs typeface="Times New Roman" panose="02020603050405020304" pitchFamily="18" charset="0"/>
              </a:rPr>
              <a:t>historical prices; prices charged to non-competitors; prices charged in other similar markets</a:t>
            </a:r>
          </a:p>
          <a:p>
            <a:pPr>
              <a:spcAft>
                <a:spcPct val="40000"/>
              </a:spcAft>
            </a:pPr>
            <a:r>
              <a:rPr lang="en-US" altLang="en-US" sz="2400" dirty="0">
                <a:cs typeface="Times New Roman" panose="02020603050405020304" pitchFamily="18" charset="0"/>
              </a:rPr>
              <a:t>Administering refusal to deal law by courts would not be continuous. It would involve occasional episodic intervention, short of full regulation</a:t>
            </a:r>
          </a:p>
          <a:p>
            <a:pPr>
              <a:spcAft>
                <a:spcPct val="40000"/>
              </a:spcAft>
            </a:pPr>
            <a:r>
              <a:rPr lang="en-US" altLang="en-US" sz="2400" i="1" dirty="0">
                <a:cs typeface="Times New Roman" panose="02020603050405020304" pitchFamily="18" charset="0"/>
              </a:rPr>
              <a:t>Brooke Group </a:t>
            </a:r>
            <a:r>
              <a:rPr lang="en-US" altLang="en-US" sz="2400" dirty="0">
                <a:cs typeface="Times New Roman" panose="02020603050405020304" pitchFamily="18" charset="0"/>
              </a:rPr>
              <a:t>predatory pricing standard relies on courts’ comparing prices and costs. So the task of constructing a price benchmark is not infeasible.  </a:t>
            </a:r>
          </a:p>
          <a:p>
            <a:pPr>
              <a:lnSpc>
                <a:spcPct val="90000"/>
              </a:lnSpc>
              <a:spcAft>
                <a:spcPct val="40000"/>
              </a:spcAft>
              <a:buFont typeface="Wingdings" panose="05000000000000000000" pitchFamily="2" charset="2"/>
              <a:buNone/>
            </a:pPr>
            <a:endParaRPr lang="en-US" altLang="en-US" sz="2000" dirty="0"/>
          </a:p>
        </p:txBody>
      </p:sp>
      <p:sp>
        <p:nvSpPr>
          <p:cNvPr id="6" name="TextBox 5">
            <a:extLst>
              <a:ext uri="{FF2B5EF4-FFF2-40B4-BE49-F238E27FC236}">
                <a16:creationId xmlns:a16="http://schemas.microsoft.com/office/drawing/2014/main" id="{4B16DAAA-D95F-46DC-A1F8-A58500EEC129}"/>
              </a:ext>
            </a:extLst>
          </p:cNvPr>
          <p:cNvSpPr txBox="1"/>
          <p:nvPr/>
        </p:nvSpPr>
        <p:spPr>
          <a:xfrm>
            <a:off x="9419780" y="5229562"/>
            <a:ext cx="2382139" cy="1015663"/>
          </a:xfrm>
          <a:prstGeom prst="rect">
            <a:avLst/>
          </a:prstGeom>
          <a:noFill/>
          <a:ln w="38100">
            <a:solidFill>
              <a:srgbClr val="0070C0"/>
            </a:solidFill>
          </a:ln>
        </p:spPr>
        <p:txBody>
          <a:bodyPr wrap="square" rtlCol="0">
            <a:spAutoFit/>
          </a:bodyPr>
          <a:lstStyle/>
          <a:p>
            <a:r>
              <a:rPr lang="en-US" altLang="en-US" sz="2000" b="1" dirty="0">
                <a:solidFill>
                  <a:srgbClr val="0070C0"/>
                </a:solidFill>
                <a:cs typeface="Times New Roman" panose="02020603050405020304" pitchFamily="18" charset="0"/>
              </a:rPr>
              <a:t>See next slide on “protected profits price benchmark”</a:t>
            </a:r>
            <a:endParaRPr lang="en-US" sz="2000" b="1" dirty="0">
              <a:solidFill>
                <a:srgbClr val="0070C0"/>
              </a:solidFill>
            </a:endParaRPr>
          </a:p>
        </p:txBody>
      </p:sp>
      <p:cxnSp>
        <p:nvCxnSpPr>
          <p:cNvPr id="7" name="Straight Arrow Connector 6">
            <a:extLst>
              <a:ext uri="{FF2B5EF4-FFF2-40B4-BE49-F238E27FC236}">
                <a16:creationId xmlns:a16="http://schemas.microsoft.com/office/drawing/2014/main" id="{5260D685-8F77-407C-A09A-55440E74A3EC}"/>
              </a:ext>
            </a:extLst>
          </p:cNvPr>
          <p:cNvCxnSpPr>
            <a:cxnSpLocks/>
          </p:cNvCxnSpPr>
          <p:nvPr/>
        </p:nvCxnSpPr>
        <p:spPr>
          <a:xfrm flipH="1" flipV="1">
            <a:off x="8307024" y="5835649"/>
            <a:ext cx="1041541" cy="354013"/>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Slide Number Placeholder 3">
            <a:extLst>
              <a:ext uri="{FF2B5EF4-FFF2-40B4-BE49-F238E27FC236}">
                <a16:creationId xmlns:a16="http://schemas.microsoft.com/office/drawing/2014/main" id="{DA91866D-87B6-4CE6-BA7A-5595927788CF}"/>
              </a:ext>
            </a:extLst>
          </p:cNvPr>
          <p:cNvSpPr>
            <a:spLocks noGrp="1"/>
          </p:cNvSpPr>
          <p:nvPr>
            <p:ph type="sldNum" sz="quarter" idx="12"/>
          </p:nvPr>
        </p:nvSpPr>
        <p:spPr/>
        <p:txBody>
          <a:bodyPr/>
          <a:lstStyle/>
          <a:p>
            <a:fld id="{EA86DB4B-8634-4837-98CA-196EC1CBBB59}" type="slidenum">
              <a:rPr lang="en-US" altLang="en-US"/>
              <a:pPr/>
              <a:t>47</a:t>
            </a:fld>
            <a:endParaRPr lang="en-US" altLang="en-US"/>
          </a:p>
        </p:txBody>
      </p:sp>
      <p:sp>
        <p:nvSpPr>
          <p:cNvPr id="136195" name="Rectangle 2">
            <a:extLst>
              <a:ext uri="{FF2B5EF4-FFF2-40B4-BE49-F238E27FC236}">
                <a16:creationId xmlns:a16="http://schemas.microsoft.com/office/drawing/2014/main" id="{8DA238B5-EE9E-4BC4-B653-1883E838960E}"/>
              </a:ext>
            </a:extLst>
          </p:cNvPr>
          <p:cNvSpPr>
            <a:spLocks noGrp="1" noChangeArrowheads="1"/>
          </p:cNvSpPr>
          <p:nvPr>
            <p:ph type="title" idx="4294967295"/>
          </p:nvPr>
        </p:nvSpPr>
        <p:spPr>
          <a:xfrm>
            <a:off x="914400" y="136525"/>
            <a:ext cx="10283588" cy="1371600"/>
          </a:xfrm>
        </p:spPr>
        <p:txBody>
          <a:bodyPr/>
          <a:lstStyle/>
          <a:p>
            <a:r>
              <a:rPr lang="en-US" altLang="en-US" sz="3200" dirty="0">
                <a:latin typeface="Times New Roman" panose="02020603050405020304" pitchFamily="18" charset="0"/>
                <a:cs typeface="Times New Roman" panose="02020603050405020304" pitchFamily="18" charset="0"/>
              </a:rPr>
              <a:t>Professor Salop’s Test: </a:t>
            </a:r>
            <a:br>
              <a:rPr lang="en-US" altLang="en-US" sz="3200" dirty="0">
                <a:latin typeface="Times New Roman" panose="02020603050405020304" pitchFamily="18" charset="0"/>
                <a:cs typeface="Times New Roman" panose="02020603050405020304" pitchFamily="18" charset="0"/>
              </a:rPr>
            </a:br>
            <a:r>
              <a:rPr lang="en-US" altLang="en-US" sz="3200" dirty="0">
                <a:latin typeface="Times New Roman" panose="02020603050405020304" pitchFamily="18" charset="0"/>
                <a:cs typeface="Times New Roman" panose="02020603050405020304" pitchFamily="18" charset="0"/>
              </a:rPr>
              <a:t>Protected-Profits Benchmark (PPB) Price </a:t>
            </a:r>
            <a:br>
              <a:rPr lang="en-US" altLang="en-US" sz="3200" dirty="0">
                <a:latin typeface="Times New Roman" panose="02020603050405020304" pitchFamily="18" charset="0"/>
                <a:cs typeface="Times New Roman" panose="02020603050405020304" pitchFamily="18" charset="0"/>
              </a:rPr>
            </a:br>
            <a:r>
              <a:rPr lang="en-US" sz="2400" i="1" dirty="0">
                <a:solidFill>
                  <a:srgbClr val="00B0F0"/>
                </a:solidFill>
              </a:rPr>
              <a:t>(</a:t>
            </a:r>
            <a:endParaRPr lang="en-US" altLang="en-US" sz="3200" dirty="0">
              <a:latin typeface="Times New Roman" panose="02020603050405020304" pitchFamily="18" charset="0"/>
              <a:cs typeface="Times New Roman" panose="02020603050405020304" pitchFamily="18" charset="0"/>
            </a:endParaRPr>
          </a:p>
        </p:txBody>
      </p:sp>
      <p:sp>
        <p:nvSpPr>
          <p:cNvPr id="136196" name="Rectangle 3">
            <a:extLst>
              <a:ext uri="{FF2B5EF4-FFF2-40B4-BE49-F238E27FC236}">
                <a16:creationId xmlns:a16="http://schemas.microsoft.com/office/drawing/2014/main" id="{13A18CAE-394E-4BCE-AF19-5E52F7DACC99}"/>
              </a:ext>
            </a:extLst>
          </p:cNvPr>
          <p:cNvSpPr>
            <a:spLocks noGrp="1" noChangeArrowheads="1"/>
          </p:cNvSpPr>
          <p:nvPr>
            <p:ph type="body" idx="4294967295"/>
          </p:nvPr>
        </p:nvSpPr>
        <p:spPr>
          <a:xfrm>
            <a:off x="744717" y="1329179"/>
            <a:ext cx="8839200" cy="5535891"/>
          </a:xfrm>
        </p:spPr>
        <p:txBody>
          <a:bodyPr>
            <a:normAutofit/>
          </a:bodyPr>
          <a:lstStyle/>
          <a:p>
            <a:pPr>
              <a:lnSpc>
                <a:spcPct val="80000"/>
              </a:lnSpc>
            </a:pPr>
            <a:r>
              <a:rPr lang="en-US" altLang="en-US" sz="2400" dirty="0">
                <a:cs typeface="Times New Roman" panose="02020603050405020304" pitchFamily="18" charset="0"/>
              </a:rPr>
              <a:t>PPB is the price that compensates vertically integrated defendant for monopoly profits on output sales lost to a hypothetical “equally efficient” competitor</a:t>
            </a:r>
          </a:p>
          <a:p>
            <a:pPr lvl="1">
              <a:lnSpc>
                <a:spcPct val="80000"/>
              </a:lnSpc>
            </a:pPr>
            <a:r>
              <a:rPr lang="en-US" altLang="en-US" sz="1800" dirty="0">
                <a:cs typeface="Times New Roman" panose="02020603050405020304" pitchFamily="18" charset="0"/>
              </a:rPr>
              <a:t>Derived from the “Efficient Components Pricing Rule” (</a:t>
            </a:r>
            <a:r>
              <a:rPr lang="en-US" altLang="en-US" sz="1800" dirty="0" err="1">
                <a:cs typeface="Times New Roman" panose="02020603050405020304" pitchFamily="18" charset="0"/>
              </a:rPr>
              <a:t>ECPR</a:t>
            </a:r>
            <a:r>
              <a:rPr lang="en-US" altLang="en-US" sz="1800" dirty="0">
                <a:cs typeface="Times New Roman" panose="02020603050405020304" pitchFamily="18" charset="0"/>
              </a:rPr>
              <a:t>) used in regulation</a:t>
            </a:r>
          </a:p>
          <a:p>
            <a:pPr lvl="1">
              <a:lnSpc>
                <a:spcPct val="80000"/>
              </a:lnSpc>
            </a:pPr>
            <a:r>
              <a:rPr lang="en-US" altLang="en-US" sz="1800" dirty="0">
                <a:cs typeface="Times New Roman" panose="02020603050405020304" pitchFamily="18" charset="0"/>
              </a:rPr>
              <a:t>Failure of defendant to accept an offer equal/above </a:t>
            </a:r>
            <a:r>
              <a:rPr lang="en-US" altLang="en-US" sz="1800" dirty="0" err="1">
                <a:cs typeface="Times New Roman" panose="02020603050405020304" pitchFamily="18" charset="0"/>
              </a:rPr>
              <a:t>PPPB</a:t>
            </a:r>
            <a:r>
              <a:rPr lang="en-US" altLang="en-US" sz="1800" dirty="0">
                <a:cs typeface="Times New Roman" panose="02020603050405020304" pitchFamily="18" charset="0"/>
              </a:rPr>
              <a:t> is evidence of an anticompetitive refusal to deal </a:t>
            </a:r>
          </a:p>
          <a:p>
            <a:pPr lvl="1">
              <a:lnSpc>
                <a:spcPct val="80000"/>
              </a:lnSpc>
            </a:pPr>
            <a:r>
              <a:rPr lang="en-US" altLang="en-US" sz="1800" dirty="0">
                <a:cs typeface="Times New Roman" panose="02020603050405020304" pitchFamily="18" charset="0"/>
              </a:rPr>
              <a:t>Wholesale price above PPB is evidence of a price (or margin) “squeeze” </a:t>
            </a:r>
          </a:p>
          <a:p>
            <a:pPr>
              <a:lnSpc>
                <a:spcPct val="80000"/>
              </a:lnSpc>
            </a:pPr>
            <a:r>
              <a:rPr lang="en-US" altLang="en-US" sz="2400" dirty="0">
                <a:cs typeface="Times New Roman" panose="02020603050405020304" pitchFamily="18" charset="0"/>
              </a:rPr>
              <a:t>Test is effectively a “profit sacrifice” price benchmark</a:t>
            </a:r>
          </a:p>
          <a:p>
            <a:pPr>
              <a:lnSpc>
                <a:spcPct val="80000"/>
              </a:lnSpc>
            </a:pPr>
            <a:r>
              <a:rPr lang="en-US" altLang="en-US" sz="2400" dirty="0">
                <a:cs typeface="Times New Roman" panose="02020603050405020304" pitchFamily="18" charset="0"/>
              </a:rPr>
              <a:t>Under this test, an equally efficient entrant will just survive</a:t>
            </a:r>
          </a:p>
          <a:p>
            <a:pPr lvl="1">
              <a:lnSpc>
                <a:spcPct val="80000"/>
              </a:lnSpc>
            </a:pPr>
            <a:r>
              <a:rPr lang="en-US" altLang="en-US" sz="2000" dirty="0">
                <a:cs typeface="Times New Roman" panose="02020603050405020304" pitchFamily="18" charset="0"/>
              </a:rPr>
              <a:t>More efficient entrant will prosper and lead to price competition</a:t>
            </a:r>
          </a:p>
          <a:p>
            <a:pPr lvl="1">
              <a:lnSpc>
                <a:spcPct val="80000"/>
              </a:lnSpc>
            </a:pPr>
            <a:r>
              <a:rPr lang="en-US" altLang="en-US" sz="2000" dirty="0">
                <a:cs typeface="Times New Roman" panose="02020603050405020304" pitchFamily="18" charset="0"/>
              </a:rPr>
              <a:t>Monopolist not compensated for the impact of this price competition on its profits</a:t>
            </a:r>
          </a:p>
          <a:p>
            <a:pPr>
              <a:lnSpc>
                <a:spcPct val="80000"/>
              </a:lnSpc>
            </a:pPr>
            <a:r>
              <a:rPr lang="en-US" altLang="en-US" sz="2400" dirty="0">
                <a:cs typeface="Times New Roman" panose="02020603050405020304" pitchFamily="18" charset="0"/>
              </a:rPr>
              <a:t>While PPB compensates monopolist for profits on lost sales, it does not further compensate if entry by a more efficient entrant causes prices (and monopolist margin) to fall. That is competition!</a:t>
            </a:r>
            <a:endParaRPr lang="en-US" altLang="en-US" sz="2400" i="1" dirty="0">
              <a:cs typeface="Times New Roman" panose="02020603050405020304" pitchFamily="18" charset="0"/>
            </a:endParaRPr>
          </a:p>
          <a:p>
            <a:pPr lvl="1">
              <a:lnSpc>
                <a:spcPct val="80000"/>
              </a:lnSpc>
              <a:buFont typeface="Wingdings" panose="05000000000000000000" pitchFamily="2" charset="2"/>
              <a:buNone/>
            </a:pPr>
            <a:endParaRPr lang="en-US" altLang="en-US" sz="2000" dirty="0">
              <a:cs typeface="Times New Roman" panose="02020603050405020304" pitchFamily="18" charset="0"/>
            </a:endParaRPr>
          </a:p>
          <a:p>
            <a:pPr lvl="1">
              <a:lnSpc>
                <a:spcPct val="80000"/>
              </a:lnSpc>
            </a:pPr>
            <a:endParaRPr lang="en-US" altLang="en-US" sz="2000" dirty="0">
              <a:latin typeface="Times New Roman" panose="02020603050405020304" pitchFamily="18" charset="0"/>
              <a:cs typeface="Times New Roman" panose="02020603050405020304" pitchFamily="18" charset="0"/>
            </a:endParaRPr>
          </a:p>
        </p:txBody>
      </p:sp>
    </p:spTree>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E6DEE18-8563-4CFB-A7C3-BB06F35DF3CB}"/>
              </a:ext>
            </a:extLst>
          </p:cNvPr>
          <p:cNvSpPr>
            <a:spLocks noGrp="1"/>
          </p:cNvSpPr>
          <p:nvPr>
            <p:ph type="title"/>
          </p:nvPr>
        </p:nvSpPr>
        <p:spPr>
          <a:xfrm>
            <a:off x="612169" y="-102742"/>
            <a:ext cx="10515600" cy="1325563"/>
          </a:xfrm>
        </p:spPr>
        <p:txBody>
          <a:bodyPr/>
          <a:lstStyle/>
          <a:p>
            <a:r>
              <a:rPr lang="en-US" altLang="en-US" sz="3200" dirty="0">
                <a:latin typeface="Times New Roman" panose="02020603050405020304" pitchFamily="18" charset="0"/>
                <a:cs typeface="Times New Roman" panose="02020603050405020304" pitchFamily="18" charset="0"/>
              </a:rPr>
              <a:t>Protected-Profits Benchmark (PPB) Price: </a:t>
            </a:r>
            <a:r>
              <a:rPr lang="en-US" altLang="en-US" sz="3200" i="1" dirty="0">
                <a:latin typeface="Times New Roman" panose="02020603050405020304" pitchFamily="18" charset="0"/>
                <a:cs typeface="Times New Roman" panose="02020603050405020304" pitchFamily="18" charset="0"/>
              </a:rPr>
              <a:t>Example</a:t>
            </a:r>
            <a:endParaRPr lang="en-US" i="1" dirty="0"/>
          </a:p>
        </p:txBody>
      </p:sp>
      <p:sp>
        <p:nvSpPr>
          <p:cNvPr id="3" name="Content Placeholder 2">
            <a:extLst>
              <a:ext uri="{FF2B5EF4-FFF2-40B4-BE49-F238E27FC236}">
                <a16:creationId xmlns:a16="http://schemas.microsoft.com/office/drawing/2014/main" id="{CBB7BC17-DE3B-470B-9D5E-2088D300E0D0}"/>
              </a:ext>
            </a:extLst>
          </p:cNvPr>
          <p:cNvSpPr>
            <a:spLocks noGrp="1"/>
          </p:cNvSpPr>
          <p:nvPr>
            <p:ph idx="1"/>
          </p:nvPr>
        </p:nvSpPr>
        <p:spPr>
          <a:xfrm>
            <a:off x="612168" y="1084914"/>
            <a:ext cx="10055832" cy="5803908"/>
          </a:xfrm>
        </p:spPr>
        <p:txBody>
          <a:bodyPr>
            <a:normAutofit fontScale="92500" lnSpcReduction="20000"/>
          </a:bodyPr>
          <a:lstStyle/>
          <a:p>
            <a:pPr>
              <a:lnSpc>
                <a:spcPct val="80000"/>
              </a:lnSpc>
            </a:pPr>
            <a:r>
              <a:rPr lang="en-US" altLang="en-US" sz="2400" dirty="0">
                <a:cs typeface="Times New Roman" panose="02020603050405020304" pitchFamily="18" charset="0"/>
              </a:rPr>
              <a:t>Vertically integrated monopoly</a:t>
            </a:r>
          </a:p>
          <a:p>
            <a:pPr>
              <a:lnSpc>
                <a:spcPct val="80000"/>
              </a:lnSpc>
            </a:pPr>
            <a:r>
              <a:rPr lang="en-US" altLang="en-US" sz="2400" dirty="0">
                <a:cs typeface="Times New Roman" panose="02020603050405020304" pitchFamily="18" charset="0"/>
              </a:rPr>
              <a:t>Market Facts:</a:t>
            </a:r>
          </a:p>
          <a:p>
            <a:pPr lvl="1">
              <a:lnSpc>
                <a:spcPct val="80000"/>
              </a:lnSpc>
            </a:pPr>
            <a:r>
              <a:rPr lang="en-US" altLang="en-US" sz="2000" dirty="0">
                <a:cs typeface="Times New Roman" panose="02020603050405020304" pitchFamily="18" charset="0"/>
              </a:rPr>
              <a:t>Current downstream monopoly price = $100</a:t>
            </a:r>
          </a:p>
          <a:p>
            <a:pPr lvl="1">
              <a:lnSpc>
                <a:spcPct val="80000"/>
              </a:lnSpc>
            </a:pPr>
            <a:r>
              <a:rPr lang="en-US" altLang="en-US" sz="2000" dirty="0">
                <a:cs typeface="Times New Roman" panose="02020603050405020304" pitchFamily="18" charset="0"/>
              </a:rPr>
              <a:t>Monopolist’s input costs = $10</a:t>
            </a:r>
          </a:p>
          <a:p>
            <a:pPr lvl="1">
              <a:lnSpc>
                <a:spcPct val="80000"/>
              </a:lnSpc>
            </a:pPr>
            <a:r>
              <a:rPr lang="en-US" altLang="en-US" sz="2000" dirty="0">
                <a:cs typeface="Times New Roman" panose="02020603050405020304" pitchFamily="18" charset="0"/>
              </a:rPr>
              <a:t>Monopolist’s downstream costs of output (beyond input costs) = $40</a:t>
            </a:r>
          </a:p>
          <a:p>
            <a:pPr lvl="1">
              <a:lnSpc>
                <a:spcPct val="80000"/>
              </a:lnSpc>
            </a:pPr>
            <a:r>
              <a:rPr lang="en-US" altLang="en-US" sz="2000" dirty="0">
                <a:solidFill>
                  <a:srgbClr val="C00000"/>
                </a:solidFill>
                <a:cs typeface="Times New Roman" panose="02020603050405020304" pitchFamily="18" charset="0"/>
              </a:rPr>
              <a:t>Monopolist’s margin = $50 (i.e., 100-40-10)</a:t>
            </a:r>
            <a:br>
              <a:rPr lang="en-US" altLang="en-US" sz="2000" dirty="0">
                <a:cs typeface="Times New Roman" panose="02020603050405020304" pitchFamily="18" charset="0"/>
              </a:rPr>
            </a:br>
            <a:endParaRPr lang="en-US" altLang="en-US" sz="2000" dirty="0">
              <a:cs typeface="Times New Roman" panose="02020603050405020304" pitchFamily="18" charset="0"/>
            </a:endParaRPr>
          </a:p>
          <a:p>
            <a:pPr>
              <a:lnSpc>
                <a:spcPct val="80000"/>
              </a:lnSpc>
            </a:pPr>
            <a:r>
              <a:rPr lang="en-US" altLang="en-US" sz="2400" dirty="0">
                <a:solidFill>
                  <a:srgbClr val="C00000"/>
                </a:solidFill>
                <a:cs typeface="Times New Roman" panose="02020603050405020304" pitchFamily="18" charset="0"/>
              </a:rPr>
              <a:t>PPB “Benchmark” input price = $60</a:t>
            </a:r>
          </a:p>
          <a:p>
            <a:pPr lvl="1">
              <a:lnSpc>
                <a:spcPct val="80000"/>
              </a:lnSpc>
            </a:pPr>
            <a:r>
              <a:rPr lang="en-US" altLang="en-US" sz="2000" b="1" dirty="0">
                <a:solidFill>
                  <a:srgbClr val="C00000"/>
                </a:solidFill>
                <a:highlight>
                  <a:srgbClr val="FFFF00"/>
                </a:highlight>
                <a:cs typeface="Times New Roman" panose="02020603050405020304" pitchFamily="18" charset="0"/>
              </a:rPr>
              <a:t>PPB = </a:t>
            </a:r>
            <a:r>
              <a:rPr lang="en-US" altLang="en-US" sz="2000" b="1" dirty="0" err="1">
                <a:solidFill>
                  <a:srgbClr val="C00000"/>
                </a:solidFill>
                <a:highlight>
                  <a:srgbClr val="FFFF00"/>
                </a:highlight>
                <a:cs typeface="Times New Roman" panose="02020603050405020304" pitchFamily="18" charset="0"/>
              </a:rPr>
              <a:t>Monop</a:t>
            </a:r>
            <a:r>
              <a:rPr lang="en-US" altLang="en-US" sz="2000" b="1" dirty="0">
                <a:solidFill>
                  <a:srgbClr val="C00000"/>
                </a:solidFill>
                <a:highlight>
                  <a:srgbClr val="FFFF00"/>
                </a:highlight>
                <a:cs typeface="Times New Roman" panose="02020603050405020304" pitchFamily="18" charset="0"/>
              </a:rPr>
              <a:t> price – Downstream costs = $100 - $40 = $60</a:t>
            </a:r>
          </a:p>
          <a:p>
            <a:pPr lvl="1">
              <a:lnSpc>
                <a:spcPct val="80000"/>
              </a:lnSpc>
            </a:pPr>
            <a:r>
              <a:rPr lang="en-US" altLang="en-US" sz="2000" dirty="0">
                <a:cs typeface="Times New Roman" panose="02020603050405020304" pitchFamily="18" charset="0"/>
              </a:rPr>
              <a:t>Monopolist will earn $50 upstream margin on input sales (Mu = $60-$10)</a:t>
            </a:r>
          </a:p>
          <a:p>
            <a:pPr lvl="1">
              <a:lnSpc>
                <a:spcPct val="80000"/>
              </a:lnSpc>
            </a:pPr>
            <a:r>
              <a:rPr lang="en-US" altLang="en-US" sz="2000" dirty="0">
                <a:cs typeface="Times New Roman" panose="02020603050405020304" pitchFamily="18" charset="0"/>
              </a:rPr>
              <a:t>Same $50 profits as it had earned on monopoly output sales</a:t>
            </a:r>
            <a:br>
              <a:rPr lang="en-US" altLang="en-US" sz="2000" dirty="0">
                <a:cs typeface="Times New Roman" panose="02020603050405020304" pitchFamily="18" charset="0"/>
              </a:rPr>
            </a:br>
            <a:endParaRPr lang="en-US" altLang="en-US" sz="2000" dirty="0">
              <a:cs typeface="Times New Roman" panose="02020603050405020304" pitchFamily="18" charset="0"/>
            </a:endParaRPr>
          </a:p>
          <a:p>
            <a:pPr>
              <a:lnSpc>
                <a:spcPct val="80000"/>
              </a:lnSpc>
            </a:pPr>
            <a:r>
              <a:rPr lang="en-US" altLang="en-US" sz="2400" dirty="0">
                <a:solidFill>
                  <a:srgbClr val="C00000"/>
                </a:solidFill>
                <a:cs typeface="Times New Roman" panose="02020603050405020304" pitchFamily="18" charset="0"/>
              </a:rPr>
              <a:t>Thus, refusal to deal found if monopolist refuses an input price offer at or above $60</a:t>
            </a:r>
            <a:r>
              <a:rPr lang="en-US" altLang="en-US" sz="2400" dirty="0">
                <a:cs typeface="Times New Roman" panose="02020603050405020304" pitchFamily="18" charset="0"/>
              </a:rPr>
              <a:t>.</a:t>
            </a:r>
            <a:br>
              <a:rPr lang="en-US" altLang="en-US" sz="2400" dirty="0">
                <a:cs typeface="Times New Roman" panose="02020603050405020304" pitchFamily="18" charset="0"/>
              </a:rPr>
            </a:br>
            <a:endParaRPr lang="en-US" altLang="en-US" sz="2400" dirty="0">
              <a:cs typeface="Times New Roman" panose="02020603050405020304" pitchFamily="18" charset="0"/>
            </a:endParaRPr>
          </a:p>
          <a:p>
            <a:pPr>
              <a:lnSpc>
                <a:spcPct val="80000"/>
              </a:lnSpc>
            </a:pPr>
            <a:r>
              <a:rPr lang="en-US" sz="2400" dirty="0">
                <a:cs typeface="Times New Roman" panose="02020603050405020304" pitchFamily="18" charset="0"/>
              </a:rPr>
              <a:t>Margin squeeze arithmetic is similar </a:t>
            </a:r>
          </a:p>
          <a:p>
            <a:pPr lvl="1">
              <a:lnSpc>
                <a:spcPct val="80000"/>
              </a:lnSpc>
            </a:pPr>
            <a:r>
              <a:rPr lang="en-US" sz="2000" dirty="0">
                <a:cs typeface="Times New Roman" panose="02020603050405020304" pitchFamily="18" charset="0"/>
              </a:rPr>
              <a:t>If monopolist as a hypothetical output producer had to pay an input price </a:t>
            </a:r>
            <a:r>
              <a:rPr lang="en-US" sz="2000" i="1" dirty="0">
                <a:cs typeface="Times New Roman" panose="02020603050405020304" pitchFamily="18" charset="0"/>
              </a:rPr>
              <a:t>above $60</a:t>
            </a:r>
            <a:r>
              <a:rPr lang="en-US" sz="2000" dirty="0">
                <a:cs typeface="Times New Roman" panose="02020603050405020304" pitchFamily="18" charset="0"/>
              </a:rPr>
              <a:t>, its profits would be negative</a:t>
            </a:r>
          </a:p>
          <a:p>
            <a:pPr lvl="1">
              <a:lnSpc>
                <a:spcPct val="80000"/>
              </a:lnSpc>
            </a:pPr>
            <a:r>
              <a:rPr lang="en-US" sz="2000" dirty="0">
                <a:cs typeface="Times New Roman" panose="02020603050405020304" pitchFamily="18" charset="0"/>
              </a:rPr>
              <a:t>$100 - $60 - $40 = 0</a:t>
            </a:r>
          </a:p>
          <a:p>
            <a:pPr>
              <a:lnSpc>
                <a:spcPct val="80000"/>
              </a:lnSpc>
            </a:pPr>
            <a:r>
              <a:rPr lang="en-US" sz="2400" dirty="0">
                <a:cs typeface="Times New Roman" panose="02020603050405020304" pitchFamily="18" charset="0"/>
              </a:rPr>
              <a:t>Impact on entrant</a:t>
            </a:r>
          </a:p>
          <a:p>
            <a:pPr lvl="1">
              <a:lnSpc>
                <a:spcPct val="80000"/>
              </a:lnSpc>
            </a:pPr>
            <a:r>
              <a:rPr lang="en-US" sz="2000" dirty="0">
                <a:cs typeface="Times New Roman" panose="02020603050405020304" pitchFamily="18" charset="0"/>
              </a:rPr>
              <a:t>Equally efficient downstream entrant (i.e.. Cost = $40) earns zero profits: $100-$60-$40 = 0</a:t>
            </a:r>
          </a:p>
          <a:p>
            <a:pPr lvl="1">
              <a:lnSpc>
                <a:spcPct val="80000"/>
              </a:lnSpc>
            </a:pPr>
            <a:r>
              <a:rPr lang="en-US" sz="2000" dirty="0">
                <a:cs typeface="Times New Roman" panose="02020603050405020304" pitchFamily="18" charset="0"/>
              </a:rPr>
              <a:t>More efficient entrant (e.g., cost = $30), earns positive profits: $100-$60-$30 = $10</a:t>
            </a:r>
          </a:p>
          <a:p>
            <a:pPr marL="0" indent="0">
              <a:lnSpc>
                <a:spcPct val="80000"/>
              </a:lnSpc>
              <a:buNone/>
            </a:pPr>
            <a:endParaRPr lang="en-US" sz="2400" dirty="0"/>
          </a:p>
        </p:txBody>
      </p:sp>
      <p:sp>
        <p:nvSpPr>
          <p:cNvPr id="4" name="Slide Number Placeholder 3">
            <a:extLst>
              <a:ext uri="{FF2B5EF4-FFF2-40B4-BE49-F238E27FC236}">
                <a16:creationId xmlns:a16="http://schemas.microsoft.com/office/drawing/2014/main" id="{605D1E29-F17B-4EDA-9931-AC63E6BCC4AA}"/>
              </a:ext>
            </a:extLst>
          </p:cNvPr>
          <p:cNvSpPr>
            <a:spLocks noGrp="1"/>
          </p:cNvSpPr>
          <p:nvPr>
            <p:ph type="sldNum" sz="quarter" idx="12"/>
          </p:nvPr>
        </p:nvSpPr>
        <p:spPr>
          <a:xfrm>
            <a:off x="8610600" y="6325528"/>
            <a:ext cx="2743200" cy="365125"/>
          </a:xfrm>
        </p:spPr>
        <p:txBody>
          <a:bodyPr/>
          <a:lstStyle/>
          <a:p>
            <a:fld id="{E4CB39CE-7E8E-4D5E-BDD0-B7914CC3C743}" type="slidenum">
              <a:rPr lang="en-US" smtClean="0"/>
              <a:t>48</a:t>
            </a:fld>
            <a:endParaRPr lang="en-US"/>
          </a:p>
        </p:txBody>
      </p:sp>
      <p:sp>
        <p:nvSpPr>
          <p:cNvPr id="5" name="TextBox 4">
            <a:extLst>
              <a:ext uri="{FF2B5EF4-FFF2-40B4-BE49-F238E27FC236}">
                <a16:creationId xmlns:a16="http://schemas.microsoft.com/office/drawing/2014/main" id="{44B78154-14FD-44EB-B45B-1B46225B2678}"/>
              </a:ext>
            </a:extLst>
          </p:cNvPr>
          <p:cNvSpPr txBox="1"/>
          <p:nvPr/>
        </p:nvSpPr>
        <p:spPr>
          <a:xfrm>
            <a:off x="9104187" y="888273"/>
            <a:ext cx="2978221" cy="1938992"/>
          </a:xfrm>
          <a:prstGeom prst="rect">
            <a:avLst/>
          </a:prstGeom>
          <a:noFill/>
          <a:ln w="38100">
            <a:solidFill>
              <a:srgbClr val="0070C0"/>
            </a:solidFill>
          </a:ln>
        </p:spPr>
        <p:txBody>
          <a:bodyPr wrap="square" rtlCol="0">
            <a:spAutoFit/>
          </a:bodyPr>
          <a:lstStyle/>
          <a:p>
            <a:r>
              <a:rPr lang="en-US" altLang="en-US" sz="2000" b="1" dirty="0">
                <a:solidFill>
                  <a:srgbClr val="0070C0"/>
                </a:solidFill>
                <a:cs typeface="Times New Roman" panose="02020603050405020304" pitchFamily="18" charset="0"/>
              </a:rPr>
              <a:t>PPB requires only this price &amp; cost information – the same information that would be required for </a:t>
            </a:r>
            <a:r>
              <a:rPr lang="en-US" altLang="en-US" sz="2000" b="1" i="1" dirty="0">
                <a:solidFill>
                  <a:srgbClr val="0070C0"/>
                </a:solidFill>
                <a:cs typeface="Times New Roman" panose="02020603050405020304" pitchFamily="18" charset="0"/>
              </a:rPr>
              <a:t>Brooke Group </a:t>
            </a:r>
            <a:r>
              <a:rPr lang="en-US" altLang="en-US" sz="2000" b="1" dirty="0">
                <a:solidFill>
                  <a:srgbClr val="0070C0"/>
                </a:solidFill>
                <a:cs typeface="Times New Roman" panose="02020603050405020304" pitchFamily="18" charset="0"/>
              </a:rPr>
              <a:t>analysis</a:t>
            </a:r>
            <a:endParaRPr lang="en-US" sz="2000" b="1" dirty="0">
              <a:solidFill>
                <a:srgbClr val="0070C0"/>
              </a:solidFill>
            </a:endParaRPr>
          </a:p>
        </p:txBody>
      </p:sp>
      <p:cxnSp>
        <p:nvCxnSpPr>
          <p:cNvPr id="6" name="Straight Arrow Connector 5">
            <a:extLst>
              <a:ext uri="{FF2B5EF4-FFF2-40B4-BE49-F238E27FC236}">
                <a16:creationId xmlns:a16="http://schemas.microsoft.com/office/drawing/2014/main" id="{59EDD44F-9B47-4013-85AC-82266E179F76}"/>
              </a:ext>
            </a:extLst>
          </p:cNvPr>
          <p:cNvCxnSpPr>
            <a:cxnSpLocks/>
          </p:cNvCxnSpPr>
          <p:nvPr/>
        </p:nvCxnSpPr>
        <p:spPr>
          <a:xfrm flipH="1">
            <a:off x="7212458" y="1277476"/>
            <a:ext cx="1633591" cy="26307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544199704"/>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152D71B-DADA-4F07-BB1B-61620DA0FC75}"/>
              </a:ext>
            </a:extLst>
          </p:cNvPr>
          <p:cNvSpPr>
            <a:spLocks noGrp="1"/>
          </p:cNvSpPr>
          <p:nvPr>
            <p:ph type="title"/>
          </p:nvPr>
        </p:nvSpPr>
        <p:spPr/>
        <p:txBody>
          <a:bodyPr/>
          <a:lstStyle/>
          <a:p>
            <a:pPr algn="ctr"/>
            <a:r>
              <a:rPr lang="en-US" dirty="0"/>
              <a:t>Post-</a:t>
            </a:r>
            <a:r>
              <a:rPr lang="en-US" i="1" dirty="0" err="1"/>
              <a:t>Trinko</a:t>
            </a:r>
            <a:r>
              <a:rPr lang="en-US" i="1" dirty="0"/>
              <a:t> </a:t>
            </a:r>
            <a:r>
              <a:rPr lang="en-US" dirty="0"/>
              <a:t>Cases</a:t>
            </a:r>
            <a:br>
              <a:rPr lang="en-US" dirty="0"/>
            </a:br>
            <a:br>
              <a:rPr lang="en-US" dirty="0"/>
            </a:br>
            <a:r>
              <a:rPr lang="en-US" dirty="0"/>
              <a:t>- </a:t>
            </a:r>
            <a:r>
              <a:rPr lang="en-US" i="1" dirty="0" err="1"/>
              <a:t>Linkline</a:t>
            </a:r>
            <a:br>
              <a:rPr lang="en-US" i="1" dirty="0"/>
            </a:br>
            <a:r>
              <a:rPr lang="en-US" i="1" dirty="0"/>
              <a:t>- Novell v. Microsoft</a:t>
            </a:r>
            <a:br>
              <a:rPr lang="en-US" i="1" dirty="0"/>
            </a:br>
            <a:endParaRPr lang="en-US" i="1" dirty="0"/>
          </a:p>
        </p:txBody>
      </p:sp>
      <p:sp>
        <p:nvSpPr>
          <p:cNvPr id="3" name="Text Placeholder 2">
            <a:extLst>
              <a:ext uri="{FF2B5EF4-FFF2-40B4-BE49-F238E27FC236}">
                <a16:creationId xmlns:a16="http://schemas.microsoft.com/office/drawing/2014/main" id="{2350D5CE-C81F-4F6E-9494-87471D101D13}"/>
              </a:ext>
            </a:extLst>
          </p:cNvPr>
          <p:cNvSpPr>
            <a:spLocks noGrp="1"/>
          </p:cNvSpPr>
          <p:nvPr>
            <p:ph type="body" idx="1"/>
          </p:nvPr>
        </p:nvSpPr>
        <p:spPr/>
        <p:txBody>
          <a:bodyPr/>
          <a:lstStyle/>
          <a:p>
            <a:r>
              <a:rPr lang="en-US" dirty="0"/>
              <a:t> </a:t>
            </a:r>
          </a:p>
        </p:txBody>
      </p:sp>
      <p:sp>
        <p:nvSpPr>
          <p:cNvPr id="4" name="Slide Number Placeholder 3">
            <a:extLst>
              <a:ext uri="{FF2B5EF4-FFF2-40B4-BE49-F238E27FC236}">
                <a16:creationId xmlns:a16="http://schemas.microsoft.com/office/drawing/2014/main" id="{24766FA0-5FF0-462E-A40C-F826E302A10D}"/>
              </a:ext>
            </a:extLst>
          </p:cNvPr>
          <p:cNvSpPr>
            <a:spLocks noGrp="1"/>
          </p:cNvSpPr>
          <p:nvPr>
            <p:ph type="sldNum" sz="quarter" idx="12"/>
          </p:nvPr>
        </p:nvSpPr>
        <p:spPr/>
        <p:txBody>
          <a:bodyPr/>
          <a:lstStyle/>
          <a:p>
            <a:fld id="{E4CB39CE-7E8E-4D5E-BDD0-B7914CC3C743}" type="slidenum">
              <a:rPr lang="en-US" smtClean="0"/>
              <a:t>49</a:t>
            </a:fld>
            <a:endParaRPr lang="en-US"/>
          </a:p>
        </p:txBody>
      </p:sp>
    </p:spTree>
    <p:extLst>
      <p:ext uri="{BB962C8B-B14F-4D97-AF65-F5344CB8AC3E}">
        <p14:creationId xmlns:p14="http://schemas.microsoft.com/office/powerpoint/2010/main" val="392588260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Slide Number Placeholder 5"/>
          <p:cNvSpPr>
            <a:spLocks noGrp="1"/>
          </p:cNvSpPr>
          <p:nvPr>
            <p:ph type="sldNum" sz="quarter" idx="12"/>
          </p:nvPr>
        </p:nvSpPr>
        <p:spPr/>
        <p:txBody>
          <a:bodyPr/>
          <a:lstStyle/>
          <a:p>
            <a:fld id="{99DE100D-7EC3-4A9D-8540-0B8087D517DF}" type="slidenum">
              <a:rPr lang="en-US"/>
              <a:pPr/>
              <a:t>5</a:t>
            </a:fld>
            <a:endParaRPr lang="en-US" dirty="0"/>
          </a:p>
        </p:txBody>
      </p:sp>
      <p:sp>
        <p:nvSpPr>
          <p:cNvPr id="76802" name="Rectangle 2"/>
          <p:cNvSpPr>
            <a:spLocks noGrp="1" noChangeArrowheads="1"/>
          </p:cNvSpPr>
          <p:nvPr>
            <p:ph type="title"/>
          </p:nvPr>
        </p:nvSpPr>
        <p:spPr>
          <a:xfrm>
            <a:off x="180974" y="106543"/>
            <a:ext cx="11685677" cy="1143000"/>
          </a:xfrm>
        </p:spPr>
        <p:txBody>
          <a:bodyPr>
            <a:normAutofit/>
          </a:bodyPr>
          <a:lstStyle/>
          <a:p>
            <a:pPr>
              <a:lnSpc>
                <a:spcPct val="95000"/>
              </a:lnSpc>
            </a:pPr>
            <a:r>
              <a:rPr lang="en-US" dirty="0">
                <a:latin typeface="Times New Roman" pitchFamily="18" charset="0"/>
                <a:cs typeface="Times New Roman" pitchFamily="18" charset="0"/>
              </a:rPr>
              <a:t>FOGA: Denying Style Pirates Access to Textiles as Input Foreclosure:</a:t>
            </a:r>
            <a:br>
              <a:rPr lang="en-US" dirty="0">
                <a:latin typeface="Times New Roman" pitchFamily="18" charset="0"/>
                <a:cs typeface="Times New Roman" pitchFamily="18" charset="0"/>
              </a:rPr>
            </a:br>
            <a:r>
              <a:rPr lang="en-US" dirty="0">
                <a:latin typeface="Times New Roman" pitchFamily="18" charset="0"/>
                <a:cs typeface="Times New Roman" pitchFamily="18" charset="0"/>
              </a:rPr>
              <a:t>Concerted Refusal to Deal  </a:t>
            </a:r>
            <a:r>
              <a:rPr lang="en-US" sz="2000" i="1" dirty="0">
                <a:solidFill>
                  <a:srgbClr val="00B0F0"/>
                </a:solidFill>
              </a:rPr>
              <a:t>(pp. 611-12)</a:t>
            </a:r>
            <a:endParaRPr lang="en-US" sz="2800" i="1" dirty="0">
              <a:solidFill>
                <a:srgbClr val="00B0F0"/>
              </a:solidFill>
              <a:latin typeface="Times New Roman" pitchFamily="18" charset="0"/>
              <a:cs typeface="Times New Roman" pitchFamily="18" charset="0"/>
            </a:endParaRPr>
          </a:p>
        </p:txBody>
      </p:sp>
      <p:sp>
        <p:nvSpPr>
          <p:cNvPr id="76803" name="AutoShape 3" descr="Blue tissue paper"/>
          <p:cNvSpPr>
            <a:spLocks noChangeArrowheads="1"/>
          </p:cNvSpPr>
          <p:nvPr/>
        </p:nvSpPr>
        <p:spPr bwMode="auto">
          <a:xfrm>
            <a:off x="3852184" y="2159120"/>
            <a:ext cx="1796284" cy="715089"/>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spAutoFit/>
          </a:bodyPr>
          <a:lstStyle/>
          <a:p>
            <a:pPr algn="ctr">
              <a:spcBef>
                <a:spcPct val="0"/>
              </a:spcBef>
            </a:pPr>
            <a:r>
              <a:rPr lang="en-US" dirty="0" err="1">
                <a:latin typeface="Arial Black" pitchFamily="34" charset="0"/>
              </a:rPr>
              <a:t>FOGA</a:t>
            </a:r>
            <a:r>
              <a:rPr lang="en-US" dirty="0">
                <a:latin typeface="Arial Black" pitchFamily="34" charset="0"/>
              </a:rPr>
              <a:t> </a:t>
            </a:r>
          </a:p>
          <a:p>
            <a:pPr algn="ctr">
              <a:spcBef>
                <a:spcPct val="0"/>
              </a:spcBef>
            </a:pPr>
            <a:r>
              <a:rPr lang="en-US" dirty="0">
                <a:latin typeface="Arial Black" pitchFamily="34" charset="0"/>
              </a:rPr>
              <a:t>Textile </a:t>
            </a:r>
            <a:r>
              <a:rPr lang="en-US" dirty="0" err="1">
                <a:latin typeface="Arial Black" pitchFamily="34" charset="0"/>
              </a:rPr>
              <a:t>Mfgs</a:t>
            </a:r>
            <a:endParaRPr lang="en-US" dirty="0">
              <a:latin typeface="Arial Black" pitchFamily="34" charset="0"/>
            </a:endParaRPr>
          </a:p>
        </p:txBody>
      </p:sp>
      <p:sp>
        <p:nvSpPr>
          <p:cNvPr id="76804" name="AutoShape 4" descr="Blue tissue paper"/>
          <p:cNvSpPr>
            <a:spLocks noChangeArrowheads="1"/>
          </p:cNvSpPr>
          <p:nvPr/>
        </p:nvSpPr>
        <p:spPr bwMode="auto">
          <a:xfrm>
            <a:off x="6867901" y="3713044"/>
            <a:ext cx="1342043" cy="762000"/>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lstStyle/>
          <a:p>
            <a:pPr algn="ctr">
              <a:spcBef>
                <a:spcPct val="0"/>
              </a:spcBef>
            </a:pPr>
            <a:r>
              <a:rPr lang="en-US" dirty="0">
                <a:latin typeface="Arial Black" pitchFamily="34" charset="0"/>
              </a:rPr>
              <a:t>Style </a:t>
            </a:r>
          </a:p>
          <a:p>
            <a:pPr algn="ctr">
              <a:spcBef>
                <a:spcPct val="0"/>
              </a:spcBef>
            </a:pPr>
            <a:r>
              <a:rPr lang="en-US" dirty="0">
                <a:latin typeface="Arial Black" pitchFamily="34" charset="0"/>
              </a:rPr>
              <a:t>Pirates</a:t>
            </a:r>
          </a:p>
        </p:txBody>
      </p:sp>
      <p:sp>
        <p:nvSpPr>
          <p:cNvPr id="76805" name="AutoShape 5" descr="Blue tissue paper"/>
          <p:cNvSpPr>
            <a:spLocks noChangeArrowheads="1"/>
          </p:cNvSpPr>
          <p:nvPr/>
        </p:nvSpPr>
        <p:spPr bwMode="auto">
          <a:xfrm>
            <a:off x="3702402" y="3696335"/>
            <a:ext cx="2514600" cy="762000"/>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lstStyle/>
          <a:p>
            <a:pPr algn="ctr">
              <a:spcBef>
                <a:spcPct val="0"/>
              </a:spcBef>
            </a:pPr>
            <a:r>
              <a:rPr lang="en-US" dirty="0" err="1">
                <a:latin typeface="Arial Black" pitchFamily="34" charset="0"/>
              </a:rPr>
              <a:t>FOGA</a:t>
            </a:r>
            <a:r>
              <a:rPr lang="en-US" dirty="0">
                <a:latin typeface="Arial Black" pitchFamily="34" charset="0"/>
              </a:rPr>
              <a:t> Designers</a:t>
            </a:r>
          </a:p>
        </p:txBody>
      </p:sp>
      <p:sp>
        <p:nvSpPr>
          <p:cNvPr id="76806" name="Line 6"/>
          <p:cNvSpPr>
            <a:spLocks noChangeShapeType="1"/>
          </p:cNvSpPr>
          <p:nvPr/>
        </p:nvSpPr>
        <p:spPr bwMode="auto">
          <a:xfrm flipH="1" flipV="1">
            <a:off x="4740720" y="4473575"/>
            <a:ext cx="846707" cy="830580"/>
          </a:xfrm>
          <a:prstGeom prst="line">
            <a:avLst/>
          </a:prstGeom>
          <a:noFill/>
          <a:ln w="38100">
            <a:solidFill>
              <a:srgbClr val="339933"/>
            </a:solidFill>
            <a:round/>
            <a:headEnd type="triangle" w="med" len="med"/>
            <a:tailEnd/>
          </a:ln>
          <a:effectLst/>
        </p:spPr>
        <p:txBody>
          <a:bodyPr wrap="none" anchor="ctr"/>
          <a:lstStyle/>
          <a:p>
            <a:endParaRPr lang="en-US"/>
          </a:p>
        </p:txBody>
      </p:sp>
      <p:sp>
        <p:nvSpPr>
          <p:cNvPr id="76807" name="Line 7"/>
          <p:cNvSpPr>
            <a:spLocks noChangeShapeType="1"/>
          </p:cNvSpPr>
          <p:nvPr/>
        </p:nvSpPr>
        <p:spPr bwMode="auto">
          <a:xfrm>
            <a:off x="5998494" y="2957195"/>
            <a:ext cx="1199172" cy="609600"/>
          </a:xfrm>
          <a:prstGeom prst="line">
            <a:avLst/>
          </a:prstGeom>
          <a:noFill/>
          <a:ln w="38100">
            <a:solidFill>
              <a:srgbClr val="FF0000"/>
            </a:solidFill>
            <a:prstDash val="dash"/>
            <a:round/>
            <a:headEnd/>
            <a:tailEnd type="triangle" w="med" len="med"/>
          </a:ln>
          <a:effectLst/>
        </p:spPr>
        <p:txBody>
          <a:bodyPr wrap="none" anchor="ctr"/>
          <a:lstStyle/>
          <a:p>
            <a:endParaRPr lang="en-US"/>
          </a:p>
        </p:txBody>
      </p:sp>
      <p:sp>
        <p:nvSpPr>
          <p:cNvPr id="76808" name="AutoShape 8" descr="Blue tissue paper"/>
          <p:cNvSpPr>
            <a:spLocks noChangeArrowheads="1"/>
          </p:cNvSpPr>
          <p:nvPr/>
        </p:nvSpPr>
        <p:spPr bwMode="auto">
          <a:xfrm>
            <a:off x="4724400" y="5502275"/>
            <a:ext cx="2514600" cy="762000"/>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lstStyle/>
          <a:p>
            <a:pPr algn="ctr">
              <a:spcBef>
                <a:spcPct val="0"/>
              </a:spcBef>
            </a:pPr>
            <a:r>
              <a:rPr lang="en-US" dirty="0">
                <a:latin typeface="Arial Black" pitchFamily="34" charset="0"/>
              </a:rPr>
              <a:t>Retailers &amp; </a:t>
            </a:r>
          </a:p>
          <a:p>
            <a:pPr algn="ctr">
              <a:spcBef>
                <a:spcPct val="0"/>
              </a:spcBef>
            </a:pPr>
            <a:r>
              <a:rPr lang="en-US" dirty="0">
                <a:latin typeface="Arial Black" pitchFamily="34" charset="0"/>
              </a:rPr>
              <a:t>Consumers</a:t>
            </a:r>
          </a:p>
        </p:txBody>
      </p:sp>
      <p:sp>
        <p:nvSpPr>
          <p:cNvPr id="76809" name="Line 9"/>
          <p:cNvSpPr>
            <a:spLocks noChangeShapeType="1"/>
          </p:cNvSpPr>
          <p:nvPr/>
        </p:nvSpPr>
        <p:spPr bwMode="auto">
          <a:xfrm flipH="1">
            <a:off x="4724400" y="2835275"/>
            <a:ext cx="0" cy="762000"/>
          </a:xfrm>
          <a:prstGeom prst="line">
            <a:avLst/>
          </a:prstGeom>
          <a:noFill/>
          <a:ln w="38100">
            <a:solidFill>
              <a:srgbClr val="339933"/>
            </a:solidFill>
            <a:round/>
            <a:headEnd/>
            <a:tailEnd type="triangle" w="med" len="med"/>
          </a:ln>
          <a:effectLst/>
        </p:spPr>
        <p:txBody>
          <a:bodyPr wrap="none" anchor="ctr"/>
          <a:lstStyle/>
          <a:p>
            <a:endParaRPr lang="en-US"/>
          </a:p>
        </p:txBody>
      </p:sp>
      <p:sp>
        <p:nvSpPr>
          <p:cNvPr id="76813" name="Text Box 13"/>
          <p:cNvSpPr txBox="1">
            <a:spLocks noChangeArrowheads="1"/>
          </p:cNvSpPr>
          <p:nvPr/>
        </p:nvSpPr>
        <p:spPr bwMode="auto">
          <a:xfrm>
            <a:off x="1882988" y="2923887"/>
            <a:ext cx="1471466" cy="584775"/>
          </a:xfrm>
          <a:prstGeom prst="rect">
            <a:avLst/>
          </a:prstGeom>
          <a:noFill/>
          <a:ln w="9525">
            <a:noFill/>
            <a:miter lim="800000"/>
            <a:headEnd/>
            <a:tailEnd/>
          </a:ln>
          <a:effectLst/>
        </p:spPr>
        <p:txBody>
          <a:bodyPr wrap="square">
            <a:spAutoFit/>
          </a:bodyPr>
          <a:lstStyle/>
          <a:p>
            <a:pPr>
              <a:spcBef>
                <a:spcPct val="10000"/>
              </a:spcBef>
            </a:pPr>
            <a:r>
              <a:rPr lang="en-US" sz="1600" b="1" dirty="0">
                <a:latin typeface="Arial" charset="0"/>
              </a:rPr>
              <a:t>Textiles (Fabric, etc.)</a:t>
            </a:r>
            <a:endParaRPr lang="en-US" sz="1600" dirty="0"/>
          </a:p>
        </p:txBody>
      </p:sp>
      <p:sp>
        <p:nvSpPr>
          <p:cNvPr id="76814" name="Text Box 14"/>
          <p:cNvSpPr txBox="1">
            <a:spLocks noChangeArrowheads="1"/>
          </p:cNvSpPr>
          <p:nvPr/>
        </p:nvSpPr>
        <p:spPr bwMode="auto">
          <a:xfrm>
            <a:off x="2057400" y="4999457"/>
            <a:ext cx="981359" cy="338554"/>
          </a:xfrm>
          <a:prstGeom prst="rect">
            <a:avLst/>
          </a:prstGeom>
          <a:noFill/>
          <a:ln w="9525">
            <a:noFill/>
            <a:miter lim="800000"/>
            <a:headEnd/>
            <a:tailEnd/>
          </a:ln>
          <a:effectLst/>
        </p:spPr>
        <p:txBody>
          <a:bodyPr wrap="none">
            <a:spAutoFit/>
          </a:bodyPr>
          <a:lstStyle/>
          <a:p>
            <a:pPr>
              <a:spcBef>
                <a:spcPct val="10000"/>
              </a:spcBef>
            </a:pPr>
            <a:r>
              <a:rPr lang="en-US" sz="1600" b="1" dirty="0">
                <a:latin typeface="Arial" charset="0"/>
              </a:rPr>
              <a:t>Dresses</a:t>
            </a:r>
            <a:endParaRPr lang="en-US" sz="1600" dirty="0"/>
          </a:p>
        </p:txBody>
      </p:sp>
      <p:sp>
        <p:nvSpPr>
          <p:cNvPr id="19" name="Line 12"/>
          <p:cNvSpPr>
            <a:spLocks noChangeShapeType="1"/>
          </p:cNvSpPr>
          <p:nvPr/>
        </p:nvSpPr>
        <p:spPr bwMode="auto">
          <a:xfrm flipH="1">
            <a:off x="6400800" y="4511675"/>
            <a:ext cx="914400" cy="792480"/>
          </a:xfrm>
          <a:prstGeom prst="line">
            <a:avLst/>
          </a:prstGeom>
          <a:ln w="38100">
            <a:solidFill>
              <a:srgbClr val="FF0000"/>
            </a:solidFill>
            <a:headEnd/>
            <a:tailEnd type="triangle" w="med" len="med"/>
          </a:ln>
        </p:spPr>
        <p:style>
          <a:lnRef idx="1">
            <a:schemeClr val="accent2"/>
          </a:lnRef>
          <a:fillRef idx="0">
            <a:schemeClr val="accent2"/>
          </a:fillRef>
          <a:effectRef idx="0">
            <a:schemeClr val="accent2"/>
          </a:effectRef>
          <a:fontRef idx="minor">
            <a:schemeClr val="tx1"/>
          </a:fontRef>
        </p:style>
        <p:txBody>
          <a:bodyPr wrap="none" anchor="ctr"/>
          <a:lstStyle/>
          <a:p>
            <a:endParaRPr lang="en-US" dirty="0">
              <a:ln w="18000">
                <a:solidFill>
                  <a:schemeClr val="accent2">
                    <a:satMod val="140000"/>
                  </a:schemeClr>
                </a:solidFill>
                <a:prstDash val="solid"/>
                <a:miter lim="800000"/>
              </a:ln>
              <a:solidFill>
                <a:srgbClr val="FF3300"/>
              </a:solidFill>
              <a:effectLst>
                <a:outerShdw blurRad="25500" dist="23000" dir="7020000" algn="tl">
                  <a:srgbClr val="000000">
                    <a:alpha val="50000"/>
                  </a:srgbClr>
                </a:outerShdw>
              </a:effectLst>
            </a:endParaRPr>
          </a:p>
        </p:txBody>
      </p:sp>
      <p:sp>
        <p:nvSpPr>
          <p:cNvPr id="24" name="TextBox 23">
            <a:extLst>
              <a:ext uri="{FF2B5EF4-FFF2-40B4-BE49-F238E27FC236}">
                <a16:creationId xmlns:a16="http://schemas.microsoft.com/office/drawing/2014/main" id="{3764DB41-2C6B-452C-A425-3C867095A4CA}"/>
              </a:ext>
            </a:extLst>
          </p:cNvPr>
          <p:cNvSpPr txBox="1"/>
          <p:nvPr/>
        </p:nvSpPr>
        <p:spPr>
          <a:xfrm>
            <a:off x="8819836" y="2121746"/>
            <a:ext cx="3118164" cy="3139321"/>
          </a:xfrm>
          <a:prstGeom prst="rect">
            <a:avLst/>
          </a:prstGeom>
          <a:noFill/>
          <a:ln w="38100">
            <a:solidFill>
              <a:srgbClr val="0070C0"/>
            </a:solidFill>
          </a:ln>
        </p:spPr>
        <p:txBody>
          <a:bodyPr wrap="square" rtlCol="0">
            <a:spAutoFit/>
          </a:bodyPr>
          <a:lstStyle/>
          <a:p>
            <a:r>
              <a:rPr lang="en-US" b="1" dirty="0">
                <a:solidFill>
                  <a:srgbClr val="0070C0"/>
                </a:solidFill>
              </a:rPr>
              <a:t>      </a:t>
            </a:r>
            <a:r>
              <a:rPr lang="en-US" b="1" u="sng" dirty="0">
                <a:solidFill>
                  <a:srgbClr val="0070C0"/>
                </a:solidFill>
              </a:rPr>
              <a:t>Interpretation</a:t>
            </a:r>
            <a:br>
              <a:rPr lang="en-US" b="1" dirty="0">
                <a:solidFill>
                  <a:srgbClr val="0070C0"/>
                </a:solidFill>
              </a:rPr>
            </a:br>
            <a:r>
              <a:rPr lang="en-US" b="1" dirty="0">
                <a:solidFill>
                  <a:srgbClr val="0070C0"/>
                </a:solidFill>
              </a:rPr>
              <a:t> </a:t>
            </a:r>
          </a:p>
          <a:p>
            <a:r>
              <a:rPr lang="en-US" b="1" dirty="0">
                <a:solidFill>
                  <a:srgbClr val="0070C0"/>
                </a:solidFill>
              </a:rPr>
              <a:t>By denying the Style Pirates access to textiles from the major textile manufacturers that were </a:t>
            </a:r>
            <a:r>
              <a:rPr lang="en-US" b="1" dirty="0" err="1">
                <a:solidFill>
                  <a:srgbClr val="0070C0"/>
                </a:solidFill>
              </a:rPr>
              <a:t>FOGA</a:t>
            </a:r>
            <a:r>
              <a:rPr lang="en-US" b="1" dirty="0">
                <a:solidFill>
                  <a:srgbClr val="0070C0"/>
                </a:solidFill>
              </a:rPr>
              <a:t> members, the Style Pirates cost of materials would increase and quality would decrease.  That would reduce their ability to sell dresses.</a:t>
            </a:r>
          </a:p>
        </p:txBody>
      </p:sp>
      <p:sp>
        <p:nvSpPr>
          <p:cNvPr id="3" name="Rectangle 2">
            <a:extLst>
              <a:ext uri="{FF2B5EF4-FFF2-40B4-BE49-F238E27FC236}">
                <a16:creationId xmlns:a16="http://schemas.microsoft.com/office/drawing/2014/main" id="{6BF5FA34-0B2C-46FA-8FDB-09F2B2C8CB4B}"/>
              </a:ext>
            </a:extLst>
          </p:cNvPr>
          <p:cNvSpPr/>
          <p:nvPr/>
        </p:nvSpPr>
        <p:spPr>
          <a:xfrm>
            <a:off x="3443059" y="1920875"/>
            <a:ext cx="2828590" cy="2667000"/>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en-US"/>
          </a:p>
        </p:txBody>
      </p:sp>
      <p:sp>
        <p:nvSpPr>
          <p:cNvPr id="2" name="AutoShape 3" descr="Blue tissue paper">
            <a:extLst>
              <a:ext uri="{FF2B5EF4-FFF2-40B4-BE49-F238E27FC236}">
                <a16:creationId xmlns:a16="http://schemas.microsoft.com/office/drawing/2014/main" id="{307C1084-D234-4E8F-8074-4AEA9D9109FF}"/>
              </a:ext>
            </a:extLst>
          </p:cNvPr>
          <p:cNvSpPr>
            <a:spLocks noChangeArrowheads="1"/>
          </p:cNvSpPr>
          <p:nvPr/>
        </p:nvSpPr>
        <p:spPr bwMode="auto">
          <a:xfrm>
            <a:off x="6751383" y="2120187"/>
            <a:ext cx="1617062" cy="715089"/>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spAutoFit/>
          </a:bodyPr>
          <a:lstStyle/>
          <a:p>
            <a:pPr algn="ctr">
              <a:spcBef>
                <a:spcPct val="0"/>
              </a:spcBef>
            </a:pPr>
            <a:r>
              <a:rPr lang="en-US" dirty="0">
                <a:latin typeface="Arial Black" pitchFamily="34" charset="0"/>
              </a:rPr>
              <a:t>Non-</a:t>
            </a:r>
            <a:r>
              <a:rPr lang="en-US" dirty="0" err="1">
                <a:latin typeface="Arial Black" pitchFamily="34" charset="0"/>
              </a:rPr>
              <a:t>FOGA</a:t>
            </a:r>
            <a:r>
              <a:rPr lang="en-US" dirty="0">
                <a:latin typeface="Arial Black" pitchFamily="34" charset="0"/>
              </a:rPr>
              <a:t> </a:t>
            </a:r>
          </a:p>
          <a:p>
            <a:pPr algn="ctr">
              <a:spcBef>
                <a:spcPct val="0"/>
              </a:spcBef>
            </a:pPr>
            <a:r>
              <a:rPr lang="en-US" dirty="0">
                <a:latin typeface="Arial Black" pitchFamily="34" charset="0"/>
              </a:rPr>
              <a:t>Textiles</a:t>
            </a:r>
          </a:p>
        </p:txBody>
      </p:sp>
      <p:sp>
        <p:nvSpPr>
          <p:cNvPr id="4" name="Line 9">
            <a:extLst>
              <a:ext uri="{FF2B5EF4-FFF2-40B4-BE49-F238E27FC236}">
                <a16:creationId xmlns:a16="http://schemas.microsoft.com/office/drawing/2014/main" id="{51C5F130-777D-44F0-BDAC-C6FA2A60C76C}"/>
              </a:ext>
            </a:extLst>
          </p:cNvPr>
          <p:cNvSpPr>
            <a:spLocks noChangeShapeType="1"/>
          </p:cNvSpPr>
          <p:nvPr/>
        </p:nvSpPr>
        <p:spPr bwMode="auto">
          <a:xfrm flipH="1">
            <a:off x="7545742" y="2874208"/>
            <a:ext cx="0" cy="762000"/>
          </a:xfrm>
          <a:prstGeom prst="line">
            <a:avLst/>
          </a:prstGeom>
          <a:noFill/>
          <a:ln w="38100">
            <a:solidFill>
              <a:srgbClr val="339933"/>
            </a:solidFill>
            <a:round/>
            <a:headEnd/>
            <a:tailEnd type="triangle" w="med" len="med"/>
          </a:ln>
          <a:effectLst/>
        </p:spPr>
        <p:txBody>
          <a:bodyPr wrap="none" anchor="ctr"/>
          <a:lstStyle/>
          <a:p>
            <a:endParaRPr lang="en-US"/>
          </a:p>
        </p:txBody>
      </p:sp>
    </p:spTree>
    <p:extLst>
      <p:ext uri="{BB962C8B-B14F-4D97-AF65-F5344CB8AC3E}">
        <p14:creationId xmlns:p14="http://schemas.microsoft.com/office/powerpoint/2010/main" val="1398678501"/>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i="1" dirty="0" err="1"/>
              <a:t>Linkline</a:t>
            </a:r>
            <a:r>
              <a:rPr lang="en-US" i="1" dirty="0"/>
              <a:t> </a:t>
            </a:r>
            <a:r>
              <a:rPr lang="en-US" dirty="0"/>
              <a:t>(2009) </a:t>
            </a:r>
            <a:r>
              <a:rPr lang="en-US" sz="2400" i="1" dirty="0">
                <a:solidFill>
                  <a:srgbClr val="00B0F0"/>
                </a:solidFill>
              </a:rPr>
              <a:t>(p. 641)</a:t>
            </a:r>
            <a:endParaRPr lang="en-US" dirty="0"/>
          </a:p>
        </p:txBody>
      </p:sp>
      <p:sp>
        <p:nvSpPr>
          <p:cNvPr id="3" name="Content Placeholder 2"/>
          <p:cNvSpPr>
            <a:spLocks noGrp="1"/>
          </p:cNvSpPr>
          <p:nvPr>
            <p:ph idx="1"/>
          </p:nvPr>
        </p:nvSpPr>
        <p:spPr>
          <a:xfrm>
            <a:off x="571072" y="1435207"/>
            <a:ext cx="8039528" cy="5057668"/>
          </a:xfrm>
        </p:spPr>
        <p:txBody>
          <a:bodyPr>
            <a:normAutofit fontScale="77500" lnSpcReduction="20000"/>
          </a:bodyPr>
          <a:lstStyle/>
          <a:p>
            <a:r>
              <a:rPr lang="en-US" dirty="0" err="1"/>
              <a:t>Linkline</a:t>
            </a:r>
            <a:r>
              <a:rPr lang="en-US" dirty="0"/>
              <a:t> alleged anticompetitive “margin squeeze”</a:t>
            </a:r>
          </a:p>
          <a:p>
            <a:pPr lvl="1"/>
            <a:r>
              <a:rPr lang="en-US" dirty="0"/>
              <a:t>AT&amp;T set a high price for input (access) </a:t>
            </a:r>
          </a:p>
          <a:p>
            <a:pPr lvl="1"/>
            <a:r>
              <a:rPr lang="en-US" dirty="0"/>
              <a:t>AT&amp;T set such a low price for output that entrant was unable </a:t>
            </a:r>
            <a:br>
              <a:rPr lang="en-US" dirty="0"/>
            </a:br>
            <a:r>
              <a:rPr lang="en-US" dirty="0"/>
              <a:t>to earn a profit </a:t>
            </a:r>
          </a:p>
          <a:p>
            <a:r>
              <a:rPr lang="en-US" dirty="0"/>
              <a:t>Court rejects, following </a:t>
            </a:r>
            <a:r>
              <a:rPr lang="en-US" i="1" dirty="0" err="1"/>
              <a:t>Trinko</a:t>
            </a:r>
            <a:r>
              <a:rPr lang="en-US" dirty="0"/>
              <a:t>, because market is regulated</a:t>
            </a:r>
          </a:p>
          <a:p>
            <a:r>
              <a:rPr lang="en-US" dirty="0"/>
              <a:t>But Court also rejects allegation on other grounds</a:t>
            </a:r>
          </a:p>
          <a:p>
            <a:pPr lvl="1"/>
            <a:r>
              <a:rPr lang="en-US" dirty="0"/>
              <a:t>Output price is above cost so </a:t>
            </a:r>
            <a:r>
              <a:rPr lang="en-US" i="1" dirty="0">
                <a:solidFill>
                  <a:srgbClr val="C00000"/>
                </a:solidFill>
              </a:rPr>
              <a:t>not predatory </a:t>
            </a:r>
          </a:p>
          <a:p>
            <a:pPr lvl="1"/>
            <a:r>
              <a:rPr lang="en-US" dirty="0"/>
              <a:t>Input price is </a:t>
            </a:r>
            <a:r>
              <a:rPr lang="en-US" i="1" dirty="0">
                <a:solidFill>
                  <a:srgbClr val="C00000"/>
                </a:solidFill>
              </a:rPr>
              <a:t>not a refusal to deal </a:t>
            </a:r>
            <a:r>
              <a:rPr lang="en-US" dirty="0"/>
              <a:t>(per </a:t>
            </a:r>
            <a:r>
              <a:rPr lang="en-US" i="1" dirty="0" err="1"/>
              <a:t>Trinko</a:t>
            </a:r>
            <a:r>
              <a:rPr lang="en-US" dirty="0"/>
              <a:t>)</a:t>
            </a:r>
          </a:p>
          <a:p>
            <a:pPr lvl="1"/>
            <a:r>
              <a:rPr lang="en-US" dirty="0"/>
              <a:t>Therefore, margin squeeze allegation fails</a:t>
            </a:r>
          </a:p>
          <a:p>
            <a:r>
              <a:rPr lang="en-US" dirty="0"/>
              <a:t>Criticism </a:t>
            </a:r>
          </a:p>
          <a:p>
            <a:pPr lvl="1"/>
            <a:r>
              <a:rPr lang="en-US" dirty="0"/>
              <a:t>Margin squeezes are </a:t>
            </a:r>
            <a:r>
              <a:rPr lang="en-US" i="1" dirty="0"/>
              <a:t>really </a:t>
            </a:r>
            <a:r>
              <a:rPr lang="en-US" dirty="0"/>
              <a:t>about </a:t>
            </a:r>
            <a:r>
              <a:rPr lang="en-US" i="1" dirty="0"/>
              <a:t>high input </a:t>
            </a:r>
            <a:r>
              <a:rPr lang="en-US" dirty="0"/>
              <a:t>prices, not </a:t>
            </a:r>
            <a:r>
              <a:rPr lang="en-US" i="1" dirty="0"/>
              <a:t>low output </a:t>
            </a:r>
            <a:r>
              <a:rPr lang="en-US" dirty="0"/>
              <a:t>prices</a:t>
            </a:r>
          </a:p>
          <a:p>
            <a:pPr lvl="1"/>
            <a:r>
              <a:rPr lang="en-US" dirty="0"/>
              <a:t>PPB test would apply, rewritten as follows: </a:t>
            </a:r>
          </a:p>
          <a:p>
            <a:pPr lvl="2"/>
            <a:r>
              <a:rPr lang="en-US" sz="2300" dirty="0"/>
              <a:t>AT&amp;T </a:t>
            </a:r>
            <a:r>
              <a:rPr lang="en-US" sz="2300" i="1" dirty="0"/>
              <a:t>(or equally efficient entrant)</a:t>
            </a:r>
            <a:r>
              <a:rPr lang="en-US" sz="2300" dirty="0"/>
              <a:t> would earn a negative </a:t>
            </a:r>
            <a:br>
              <a:rPr lang="en-US" sz="2300" dirty="0"/>
            </a:br>
            <a:r>
              <a:rPr lang="en-US" sz="2300" dirty="0"/>
              <a:t>“market-based” margin if it had to pay the input price AT&amp;T charged</a:t>
            </a:r>
          </a:p>
          <a:p>
            <a:pPr lvl="2"/>
            <a:r>
              <a:rPr lang="en-US" sz="2300" dirty="0"/>
              <a:t>Market-based margin = “ATT output price” </a:t>
            </a:r>
            <a:r>
              <a:rPr lang="en-US" sz="2300" i="1" dirty="0"/>
              <a:t>minus </a:t>
            </a:r>
            <a:r>
              <a:rPr lang="en-US" sz="2300" dirty="0"/>
              <a:t>“ATT input price” </a:t>
            </a:r>
            <a:r>
              <a:rPr lang="en-US" sz="2300" i="1" dirty="0"/>
              <a:t>minus </a:t>
            </a:r>
            <a:r>
              <a:rPr lang="en-US" sz="2300" dirty="0"/>
              <a:t>“other ATT output costs” &lt; 0</a:t>
            </a:r>
          </a:p>
          <a:p>
            <a:r>
              <a:rPr lang="en-US" dirty="0"/>
              <a:t>PPB test is not administratively difficult (like </a:t>
            </a:r>
            <a:r>
              <a:rPr lang="en-US" i="1" dirty="0"/>
              <a:t>Brooke Group</a:t>
            </a:r>
            <a:r>
              <a:rPr lang="en-US" dirty="0"/>
              <a:t>)</a:t>
            </a:r>
          </a:p>
          <a:p>
            <a:pPr lvl="1"/>
            <a:r>
              <a:rPr lang="en-US" dirty="0"/>
              <a:t>In actual case, the ATT input price actually exceeded the output price</a:t>
            </a:r>
          </a:p>
        </p:txBody>
      </p:sp>
      <p:sp>
        <p:nvSpPr>
          <p:cNvPr id="4" name="Slide Number Placeholder 3"/>
          <p:cNvSpPr>
            <a:spLocks noGrp="1"/>
          </p:cNvSpPr>
          <p:nvPr>
            <p:ph type="sldNum" sz="quarter" idx="12"/>
          </p:nvPr>
        </p:nvSpPr>
        <p:spPr/>
        <p:txBody>
          <a:bodyPr/>
          <a:lstStyle/>
          <a:p>
            <a:fld id="{E4CB39CE-7E8E-4D5E-BDD0-B7914CC3C743}" type="slidenum">
              <a:rPr lang="en-US" smtClean="0"/>
              <a:t>50</a:t>
            </a:fld>
            <a:endParaRPr lang="en-US"/>
          </a:p>
        </p:txBody>
      </p:sp>
      <p:sp>
        <p:nvSpPr>
          <p:cNvPr id="5" name="TextBox 4">
            <a:extLst>
              <a:ext uri="{FF2B5EF4-FFF2-40B4-BE49-F238E27FC236}">
                <a16:creationId xmlns:a16="http://schemas.microsoft.com/office/drawing/2014/main" id="{7014A227-7203-4D95-884E-061E9985DCEA}"/>
              </a:ext>
            </a:extLst>
          </p:cNvPr>
          <p:cNvSpPr txBox="1"/>
          <p:nvPr/>
        </p:nvSpPr>
        <p:spPr>
          <a:xfrm>
            <a:off x="9422723" y="3979512"/>
            <a:ext cx="2345226" cy="1015663"/>
          </a:xfrm>
          <a:prstGeom prst="rect">
            <a:avLst/>
          </a:prstGeom>
          <a:noFill/>
          <a:ln w="38100">
            <a:solidFill>
              <a:srgbClr val="0070C0"/>
            </a:solidFill>
          </a:ln>
        </p:spPr>
        <p:txBody>
          <a:bodyPr wrap="square" rtlCol="0">
            <a:spAutoFit/>
          </a:bodyPr>
          <a:lstStyle/>
          <a:p>
            <a:r>
              <a:rPr lang="en-US" sz="2000" b="1" dirty="0">
                <a:solidFill>
                  <a:srgbClr val="0070C0"/>
                </a:solidFill>
              </a:rPr>
              <a:t>Breyer seemed to get this at the oral argument</a:t>
            </a:r>
          </a:p>
        </p:txBody>
      </p:sp>
      <p:cxnSp>
        <p:nvCxnSpPr>
          <p:cNvPr id="6" name="Straight Arrow Connector 5">
            <a:extLst>
              <a:ext uri="{FF2B5EF4-FFF2-40B4-BE49-F238E27FC236}">
                <a16:creationId xmlns:a16="http://schemas.microsoft.com/office/drawing/2014/main" id="{39C3BA43-2D9B-4185-BD41-4017D54C8627}"/>
              </a:ext>
            </a:extLst>
          </p:cNvPr>
          <p:cNvCxnSpPr>
            <a:cxnSpLocks/>
          </p:cNvCxnSpPr>
          <p:nvPr/>
        </p:nvCxnSpPr>
        <p:spPr>
          <a:xfrm flipH="1">
            <a:off x="8147407" y="5995843"/>
            <a:ext cx="1081402" cy="271393"/>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10" name="Straight Arrow Connector 9">
            <a:extLst>
              <a:ext uri="{FF2B5EF4-FFF2-40B4-BE49-F238E27FC236}">
                <a16:creationId xmlns:a16="http://schemas.microsoft.com/office/drawing/2014/main" id="{B232CC2E-D223-441C-9091-B7003B3C149F}"/>
              </a:ext>
            </a:extLst>
          </p:cNvPr>
          <p:cNvCxnSpPr>
            <a:cxnSpLocks/>
          </p:cNvCxnSpPr>
          <p:nvPr/>
        </p:nvCxnSpPr>
        <p:spPr>
          <a:xfrm flipH="1">
            <a:off x="8499381" y="4366268"/>
            <a:ext cx="663809" cy="139616"/>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5" name="TextBox 14">
            <a:extLst>
              <a:ext uri="{FF2B5EF4-FFF2-40B4-BE49-F238E27FC236}">
                <a16:creationId xmlns:a16="http://schemas.microsoft.com/office/drawing/2014/main" id="{9297DBE9-5B22-40DC-831E-6A1EB858A579}"/>
              </a:ext>
            </a:extLst>
          </p:cNvPr>
          <p:cNvSpPr txBox="1"/>
          <p:nvPr/>
        </p:nvSpPr>
        <p:spPr>
          <a:xfrm>
            <a:off x="9398134" y="5648464"/>
            <a:ext cx="2478791" cy="707886"/>
          </a:xfrm>
          <a:prstGeom prst="rect">
            <a:avLst/>
          </a:prstGeom>
          <a:noFill/>
          <a:ln w="38100">
            <a:solidFill>
              <a:srgbClr val="0070C0"/>
            </a:solidFill>
          </a:ln>
        </p:spPr>
        <p:txBody>
          <a:bodyPr wrap="square" rtlCol="0">
            <a:spAutoFit/>
          </a:bodyPr>
          <a:lstStyle/>
          <a:p>
            <a:r>
              <a:rPr lang="en-US" sz="2000" b="1" dirty="0">
                <a:solidFill>
                  <a:srgbClr val="0070C0"/>
                </a:solidFill>
              </a:rPr>
              <a:t>Court ignored this simple fact</a:t>
            </a:r>
          </a:p>
        </p:txBody>
      </p:sp>
      <p:cxnSp>
        <p:nvCxnSpPr>
          <p:cNvPr id="16" name="Straight Arrow Connector 15">
            <a:extLst>
              <a:ext uri="{FF2B5EF4-FFF2-40B4-BE49-F238E27FC236}">
                <a16:creationId xmlns:a16="http://schemas.microsoft.com/office/drawing/2014/main" id="{BE480C83-314D-4941-9E1D-81ADC10EC236}"/>
              </a:ext>
            </a:extLst>
          </p:cNvPr>
          <p:cNvCxnSpPr>
            <a:cxnSpLocks/>
          </p:cNvCxnSpPr>
          <p:nvPr/>
        </p:nvCxnSpPr>
        <p:spPr>
          <a:xfrm flipH="1">
            <a:off x="6008594" y="1628307"/>
            <a:ext cx="1090849" cy="249101"/>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7" name="TextBox 16">
            <a:extLst>
              <a:ext uri="{FF2B5EF4-FFF2-40B4-BE49-F238E27FC236}">
                <a16:creationId xmlns:a16="http://schemas.microsoft.com/office/drawing/2014/main" id="{E95E65C0-44C4-4734-BD3C-27DD8A243933}"/>
              </a:ext>
            </a:extLst>
          </p:cNvPr>
          <p:cNvSpPr txBox="1"/>
          <p:nvPr/>
        </p:nvSpPr>
        <p:spPr>
          <a:xfrm>
            <a:off x="7366572" y="895880"/>
            <a:ext cx="4396407" cy="1015663"/>
          </a:xfrm>
          <a:prstGeom prst="rect">
            <a:avLst/>
          </a:prstGeom>
          <a:noFill/>
          <a:ln w="38100">
            <a:solidFill>
              <a:srgbClr val="0070C0"/>
            </a:solidFill>
          </a:ln>
        </p:spPr>
        <p:txBody>
          <a:bodyPr wrap="square" rtlCol="0">
            <a:spAutoFit/>
          </a:bodyPr>
          <a:lstStyle/>
          <a:p>
            <a:r>
              <a:rPr lang="en-US" sz="2000" b="1" dirty="0">
                <a:solidFill>
                  <a:srgbClr val="0070C0"/>
                </a:solidFill>
              </a:rPr>
              <a:t>Analogous to a refusal to deal.  AT&amp;T set a prohibitively high input price – i.e., too high for entrant to survive. </a:t>
            </a:r>
          </a:p>
        </p:txBody>
      </p:sp>
      <p:sp>
        <p:nvSpPr>
          <p:cNvPr id="20" name="TextBox 19">
            <a:extLst>
              <a:ext uri="{FF2B5EF4-FFF2-40B4-BE49-F238E27FC236}">
                <a16:creationId xmlns:a16="http://schemas.microsoft.com/office/drawing/2014/main" id="{D0D83879-BD02-483C-AA00-1BD887E9D4EF}"/>
              </a:ext>
            </a:extLst>
          </p:cNvPr>
          <p:cNvSpPr txBox="1"/>
          <p:nvPr/>
        </p:nvSpPr>
        <p:spPr>
          <a:xfrm>
            <a:off x="7827045" y="2436452"/>
            <a:ext cx="3935934" cy="1015663"/>
          </a:xfrm>
          <a:prstGeom prst="rect">
            <a:avLst/>
          </a:prstGeom>
          <a:noFill/>
          <a:ln w="38100">
            <a:solidFill>
              <a:srgbClr val="0070C0"/>
            </a:solidFill>
          </a:ln>
        </p:spPr>
        <p:txBody>
          <a:bodyPr wrap="square" rtlCol="0">
            <a:spAutoFit/>
          </a:bodyPr>
          <a:lstStyle/>
          <a:p>
            <a:r>
              <a:rPr lang="en-US" sz="2000" b="1" dirty="0">
                <a:solidFill>
                  <a:srgbClr val="0070C0"/>
                </a:solidFill>
              </a:rPr>
              <a:t>In fact, output price could be set a monopoly level; the </a:t>
            </a:r>
            <a:r>
              <a:rPr lang="en-US" sz="2000" b="1" i="1" dirty="0">
                <a:solidFill>
                  <a:srgbClr val="0070C0"/>
                </a:solidFill>
              </a:rPr>
              <a:t>real issue </a:t>
            </a:r>
            <a:r>
              <a:rPr lang="en-US" sz="2000" b="1" dirty="0">
                <a:solidFill>
                  <a:srgbClr val="0070C0"/>
                </a:solidFill>
              </a:rPr>
              <a:t>is the very high input price</a:t>
            </a:r>
          </a:p>
        </p:txBody>
      </p:sp>
      <p:cxnSp>
        <p:nvCxnSpPr>
          <p:cNvPr id="21" name="Straight Arrow Connector 20">
            <a:extLst>
              <a:ext uri="{FF2B5EF4-FFF2-40B4-BE49-F238E27FC236}">
                <a16:creationId xmlns:a16="http://schemas.microsoft.com/office/drawing/2014/main" id="{572E9599-BF25-4DEE-B294-AB45947C922C}"/>
              </a:ext>
            </a:extLst>
          </p:cNvPr>
          <p:cNvCxnSpPr>
            <a:cxnSpLocks/>
          </p:cNvCxnSpPr>
          <p:nvPr/>
        </p:nvCxnSpPr>
        <p:spPr>
          <a:xfrm flipH="1">
            <a:off x="6271010" y="2944283"/>
            <a:ext cx="1003445" cy="292077"/>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166297538"/>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E8A090A-D695-4526-AF60-1AA03BA90ADF}"/>
              </a:ext>
            </a:extLst>
          </p:cNvPr>
          <p:cNvSpPr>
            <a:spLocks noGrp="1"/>
          </p:cNvSpPr>
          <p:nvPr>
            <p:ph type="title"/>
          </p:nvPr>
        </p:nvSpPr>
        <p:spPr>
          <a:xfrm>
            <a:off x="551380" y="-274320"/>
            <a:ext cx="10515600" cy="1325563"/>
          </a:xfrm>
        </p:spPr>
        <p:txBody>
          <a:bodyPr/>
          <a:lstStyle/>
          <a:p>
            <a:r>
              <a:rPr lang="en-US" sz="3200" b="0" i="1" u="none" strike="noStrike" baseline="0" dirty="0">
                <a:latin typeface="TimesNewRomanPS-ItalicMT"/>
              </a:rPr>
              <a:t>Novell v. Microsoft </a:t>
            </a:r>
            <a:r>
              <a:rPr lang="en-US" sz="3200" b="0" i="0" u="none" strike="noStrike" baseline="0" dirty="0">
                <a:latin typeface="TimesNewRomanPSMT"/>
              </a:rPr>
              <a:t>(10th Cir. 2013) </a:t>
            </a:r>
            <a:r>
              <a:rPr lang="en-US" sz="3200" b="0" i="0" u="none" strike="noStrike" baseline="0">
                <a:latin typeface="TimesNewRomanPSMT"/>
              </a:rPr>
              <a:t>(Gorsuch)</a:t>
            </a:r>
            <a:endParaRPr lang="en-US" dirty="0"/>
          </a:p>
        </p:txBody>
      </p:sp>
      <p:sp>
        <p:nvSpPr>
          <p:cNvPr id="3" name="Content Placeholder 2">
            <a:extLst>
              <a:ext uri="{FF2B5EF4-FFF2-40B4-BE49-F238E27FC236}">
                <a16:creationId xmlns:a16="http://schemas.microsoft.com/office/drawing/2014/main" id="{7920CE22-185C-4535-BACB-4FA91AB0283D}"/>
              </a:ext>
            </a:extLst>
          </p:cNvPr>
          <p:cNvSpPr>
            <a:spLocks noGrp="1"/>
          </p:cNvSpPr>
          <p:nvPr>
            <p:ph idx="1"/>
          </p:nvPr>
        </p:nvSpPr>
        <p:spPr>
          <a:xfrm>
            <a:off x="254400" y="736904"/>
            <a:ext cx="11099400" cy="5964265"/>
          </a:xfrm>
        </p:spPr>
        <p:txBody>
          <a:bodyPr>
            <a:noAutofit/>
          </a:bodyPr>
          <a:lstStyle/>
          <a:p>
            <a:r>
              <a:rPr lang="en-US" sz="1800" b="1" dirty="0">
                <a:solidFill>
                  <a:srgbClr val="C00000"/>
                </a:solidFill>
              </a:rPr>
              <a:t>Case involved a refusal to deal</a:t>
            </a:r>
          </a:p>
          <a:p>
            <a:r>
              <a:rPr lang="en-US" sz="1800" b="1" dirty="0">
                <a:solidFill>
                  <a:srgbClr val="C00000"/>
                </a:solidFill>
              </a:rPr>
              <a:t>Court frames profit-sacrifice in terms of “war of attrition” version of predatory pricing</a:t>
            </a:r>
          </a:p>
          <a:p>
            <a:pPr lvl="1"/>
            <a:r>
              <a:rPr lang="en-US" sz="1800" dirty="0">
                <a:effectLst/>
              </a:rPr>
              <a:t>“Much akin predatory pricing doctrine, the animating concern here is that a dominant firm may be able to </a:t>
            </a:r>
            <a:r>
              <a:rPr lang="en-US" sz="1800" dirty="0">
                <a:solidFill>
                  <a:srgbClr val="C00000"/>
                </a:solidFill>
                <a:effectLst/>
              </a:rPr>
              <a:t>forgo short-term profits longer than smaller rivals</a:t>
            </a:r>
            <a:r>
              <a:rPr lang="en-US" sz="1800" dirty="0">
                <a:effectLst/>
              </a:rPr>
              <a:t>, and it may have an incentive to take on those losses to drive rivals from the market or to discipline them for having the audacity to try competition on the merits rather than abide as price-takers under the monopolist’s umbrella.”</a:t>
            </a:r>
            <a:br>
              <a:rPr lang="en-US" sz="1800" dirty="0">
                <a:effectLst/>
              </a:rPr>
            </a:br>
            <a:endParaRPr lang="en-US" sz="1800" dirty="0">
              <a:effectLst/>
            </a:endParaRPr>
          </a:p>
          <a:p>
            <a:r>
              <a:rPr lang="en-US" sz="1800" b="1" dirty="0">
                <a:solidFill>
                  <a:srgbClr val="C00000"/>
                </a:solidFill>
              </a:rPr>
              <a:t>Court equates “profit-sacrifice” and “sole purpose to exclude” tests</a:t>
            </a:r>
          </a:p>
          <a:p>
            <a:pPr lvl="1"/>
            <a:r>
              <a:rPr lang="en-US" sz="1800" dirty="0">
                <a:effectLst/>
              </a:rPr>
              <a:t>“The point of the profit sacrifice test is to isolate conduct that has </a:t>
            </a:r>
            <a:r>
              <a:rPr lang="en-US" sz="1800" dirty="0">
                <a:solidFill>
                  <a:srgbClr val="C00000"/>
                </a:solidFill>
                <a:effectLst/>
              </a:rPr>
              <a:t>no possible efficiency justification</a:t>
            </a:r>
            <a:r>
              <a:rPr lang="en-US" sz="1800" dirty="0">
                <a:effectLst/>
              </a:rPr>
              <a:t>.”</a:t>
            </a:r>
            <a:br>
              <a:rPr lang="en-US" sz="1800" dirty="0">
                <a:effectLst/>
              </a:rPr>
            </a:br>
            <a:endParaRPr lang="en-US" sz="1800" dirty="0">
              <a:effectLst/>
            </a:endParaRPr>
          </a:p>
          <a:p>
            <a:r>
              <a:rPr lang="en-US" sz="1800" b="1" dirty="0">
                <a:solidFill>
                  <a:srgbClr val="C00000"/>
                </a:solidFill>
              </a:rPr>
              <a:t>Court appears to reject liability if “simultaneous recoupment” in a related line of busines</a:t>
            </a:r>
          </a:p>
          <a:p>
            <a:pPr lvl="1"/>
            <a:r>
              <a:rPr lang="en-US" sz="1800" dirty="0">
                <a:effectLst/>
              </a:rPr>
              <a:t>“Novell’s theory … rests on the view that Microsoft’s withdrawal of </a:t>
            </a:r>
            <a:r>
              <a:rPr lang="en-US" sz="1800" dirty="0" err="1">
                <a:effectLst/>
              </a:rPr>
              <a:t>NSEs</a:t>
            </a:r>
            <a:r>
              <a:rPr lang="en-US" sz="1800" dirty="0">
                <a:effectLst/>
              </a:rPr>
              <a:t> allowed it to win significant profits in the sale of office suite applications — and to do so immediately. …. </a:t>
            </a:r>
            <a:r>
              <a:rPr lang="en-US" sz="1800" dirty="0">
                <a:solidFill>
                  <a:srgbClr val="C00000"/>
                </a:solidFill>
                <a:effectLst/>
              </a:rPr>
              <a:t>Microsoft is an integrated firm with the goal of maximizing overall profits. And viewed overall, there’s no evidence that Microsoft took any course other than seeking to maximize the company’s net profits </a:t>
            </a:r>
            <a:r>
              <a:rPr lang="en-US" sz="1800" dirty="0">
                <a:effectLst/>
              </a:rPr>
              <a:t>in the short- as well as long-term.”</a:t>
            </a:r>
            <a:endParaRPr lang="en-US" sz="1800" dirty="0"/>
          </a:p>
          <a:p>
            <a:pPr lvl="1"/>
            <a:r>
              <a:rPr lang="en-US" sz="1800" dirty="0"/>
              <a:t>Rejects evidence from an email that </a:t>
            </a:r>
            <a:r>
              <a:rPr lang="en-US" sz="1800" dirty="0">
                <a:effectLst/>
              </a:rPr>
              <a:t>indicates a “desire to keep </a:t>
            </a:r>
            <a:r>
              <a:rPr lang="en-US" sz="1800" dirty="0" err="1">
                <a:effectLst/>
              </a:rPr>
              <a:t>NSEs</a:t>
            </a:r>
            <a:r>
              <a:rPr lang="en-US" sz="1800" dirty="0">
                <a:effectLst/>
              </a:rPr>
              <a:t> from rivals ‘until we have a way to do a high level of integration [that] will be harder for the likes of Notes, WordPerfect to achieve, and which will give Office a real advantage.’  This may suggest a hard-nosed intent to undo rivals in the applications field, to assure Microsoft a leg up, but it doesn’t suggest Microsoft intended to forgo profits. More nearly, it suggests just the opposite — a wish to increase the firm’s immediate profits —and in this way it tends to show that Microsoft’s conduct was hardly irrational but for its exclusionary tendencies.” </a:t>
            </a:r>
            <a:endParaRPr lang="en-US" sz="1800" dirty="0"/>
          </a:p>
        </p:txBody>
      </p:sp>
      <p:sp>
        <p:nvSpPr>
          <p:cNvPr id="4" name="Slide Number Placeholder 3">
            <a:extLst>
              <a:ext uri="{FF2B5EF4-FFF2-40B4-BE49-F238E27FC236}">
                <a16:creationId xmlns:a16="http://schemas.microsoft.com/office/drawing/2014/main" id="{AA0B686C-58F4-4FB9-8BA7-B3E337FF9948}"/>
              </a:ext>
            </a:extLst>
          </p:cNvPr>
          <p:cNvSpPr>
            <a:spLocks noGrp="1"/>
          </p:cNvSpPr>
          <p:nvPr>
            <p:ph type="sldNum" sz="quarter" idx="12"/>
          </p:nvPr>
        </p:nvSpPr>
        <p:spPr/>
        <p:txBody>
          <a:bodyPr/>
          <a:lstStyle/>
          <a:p>
            <a:fld id="{E4CB39CE-7E8E-4D5E-BDD0-B7914CC3C743}" type="slidenum">
              <a:rPr lang="en-US" smtClean="0"/>
              <a:t>51</a:t>
            </a:fld>
            <a:endParaRPr lang="en-US"/>
          </a:p>
        </p:txBody>
      </p:sp>
    </p:spTree>
    <p:extLst>
      <p:ext uri="{BB962C8B-B14F-4D97-AF65-F5344CB8AC3E}">
        <p14:creationId xmlns:p14="http://schemas.microsoft.com/office/powerpoint/2010/main" val="390974026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068888" y="3544888"/>
            <a:ext cx="1905000" cy="838200"/>
          </a:xfrm>
          <a:prstGeom prst="rect">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dirty="0">
                <a:solidFill>
                  <a:schemeClr val="tx1"/>
                </a:solidFill>
                <a:latin typeface="Times New Roman" panose="02020603050405020304" pitchFamily="18" charset="0"/>
                <a:cs typeface="Times New Roman" panose="02020603050405020304" pitchFamily="18" charset="0"/>
              </a:rPr>
              <a:t>Buyers</a:t>
            </a:r>
          </a:p>
        </p:txBody>
      </p:sp>
      <p:sp>
        <p:nvSpPr>
          <p:cNvPr id="3" name="Oval 2"/>
          <p:cNvSpPr/>
          <p:nvPr/>
        </p:nvSpPr>
        <p:spPr>
          <a:xfrm>
            <a:off x="3087689" y="1785938"/>
            <a:ext cx="1463675" cy="990600"/>
          </a:xfrm>
          <a:prstGeom prst="ellipse">
            <a:avLst/>
          </a:prstGeom>
          <a:ln/>
        </p:spPr>
        <p:style>
          <a:lnRef idx="2">
            <a:schemeClr val="dk1"/>
          </a:lnRef>
          <a:fillRef idx="1">
            <a:schemeClr val="lt1"/>
          </a:fillRef>
          <a:effectRef idx="0">
            <a:schemeClr val="dk1"/>
          </a:effectRef>
          <a:fontRef idx="minor">
            <a:schemeClr val="dk1"/>
          </a:fontRef>
        </p:style>
        <p:txBody>
          <a:bodyPr anchor="ctr"/>
          <a:lstStyle/>
          <a:p>
            <a:pPr algn="ctr">
              <a:defRPr/>
            </a:pPr>
            <a:r>
              <a:rPr lang="en-US" dirty="0">
                <a:latin typeface="Times New Roman" panose="02020603050405020304" pitchFamily="18" charset="0"/>
                <a:cs typeface="Times New Roman" panose="02020603050405020304" pitchFamily="18" charset="0"/>
              </a:rPr>
              <a:t>Firm A</a:t>
            </a:r>
          </a:p>
        </p:txBody>
      </p:sp>
      <p:sp>
        <p:nvSpPr>
          <p:cNvPr id="4" name="Oval 3"/>
          <p:cNvSpPr/>
          <p:nvPr/>
        </p:nvSpPr>
        <p:spPr>
          <a:xfrm>
            <a:off x="5289551" y="1776413"/>
            <a:ext cx="1463675" cy="990600"/>
          </a:xfrm>
          <a:prstGeom prst="ellipse">
            <a:avLst/>
          </a:prstGeom>
          <a:ln/>
        </p:spPr>
        <p:style>
          <a:lnRef idx="2">
            <a:schemeClr val="dk1"/>
          </a:lnRef>
          <a:fillRef idx="1">
            <a:schemeClr val="lt1"/>
          </a:fillRef>
          <a:effectRef idx="0">
            <a:schemeClr val="dk1"/>
          </a:effectRef>
          <a:fontRef idx="minor">
            <a:schemeClr val="dk1"/>
          </a:fontRef>
        </p:style>
        <p:txBody>
          <a:bodyPr anchor="ctr"/>
          <a:lstStyle/>
          <a:p>
            <a:pPr algn="ctr">
              <a:defRPr/>
            </a:pPr>
            <a:r>
              <a:rPr lang="en-US" dirty="0">
                <a:latin typeface="Times New Roman" panose="02020603050405020304" pitchFamily="18" charset="0"/>
                <a:cs typeface="Times New Roman" panose="02020603050405020304" pitchFamily="18" charset="0"/>
              </a:rPr>
              <a:t>Firm B</a:t>
            </a:r>
          </a:p>
        </p:txBody>
      </p:sp>
      <p:sp>
        <p:nvSpPr>
          <p:cNvPr id="5" name="Oval 4"/>
          <p:cNvSpPr/>
          <p:nvPr/>
        </p:nvSpPr>
        <p:spPr>
          <a:xfrm>
            <a:off x="7507289" y="1785938"/>
            <a:ext cx="1463675" cy="990600"/>
          </a:xfrm>
          <a:prstGeom prst="ellipse">
            <a:avLst/>
          </a:prstGeom>
          <a:ln/>
        </p:spPr>
        <p:style>
          <a:lnRef idx="2">
            <a:schemeClr val="dk1"/>
          </a:lnRef>
          <a:fillRef idx="1">
            <a:schemeClr val="lt1"/>
          </a:fillRef>
          <a:effectRef idx="0">
            <a:schemeClr val="dk1"/>
          </a:effectRef>
          <a:fontRef idx="minor">
            <a:schemeClr val="dk1"/>
          </a:fontRef>
        </p:style>
        <p:txBody>
          <a:bodyPr anchor="ctr"/>
          <a:lstStyle/>
          <a:p>
            <a:pPr algn="ctr">
              <a:defRPr/>
            </a:pPr>
            <a:r>
              <a:rPr lang="en-US" b="1" dirty="0">
                <a:solidFill>
                  <a:srgbClr val="C00000"/>
                </a:solidFill>
                <a:latin typeface="Times New Roman" panose="02020603050405020304" pitchFamily="18" charset="0"/>
                <a:cs typeface="Times New Roman" panose="02020603050405020304" pitchFamily="18" charset="0"/>
              </a:rPr>
              <a:t>Rival Firm C</a:t>
            </a:r>
          </a:p>
        </p:txBody>
      </p:sp>
      <p:cxnSp>
        <p:nvCxnSpPr>
          <p:cNvPr id="6" name="Straight Arrow Connector 5"/>
          <p:cNvCxnSpPr/>
          <p:nvPr/>
        </p:nvCxnSpPr>
        <p:spPr>
          <a:xfrm flipH="1">
            <a:off x="6096000" y="2776538"/>
            <a:ext cx="2095500" cy="692150"/>
          </a:xfrm>
          <a:prstGeom prst="straightConnector1">
            <a:avLst/>
          </a:prstGeom>
          <a:ln w="28575">
            <a:solidFill>
              <a:srgbClr val="C00000"/>
            </a:solidFill>
            <a:prstDash val="sysDash"/>
            <a:tailEnd type="arrow"/>
          </a:ln>
        </p:spPr>
        <p:style>
          <a:lnRef idx="1">
            <a:schemeClr val="accent1"/>
          </a:lnRef>
          <a:fillRef idx="0">
            <a:schemeClr val="accent1"/>
          </a:fillRef>
          <a:effectRef idx="0">
            <a:schemeClr val="accent1"/>
          </a:effectRef>
          <a:fontRef idx="minor">
            <a:schemeClr val="tx1"/>
          </a:fontRef>
        </p:style>
      </p:cxnSp>
      <p:cxnSp>
        <p:nvCxnSpPr>
          <p:cNvPr id="7" name="Straight Arrow Connector 6"/>
          <p:cNvCxnSpPr/>
          <p:nvPr/>
        </p:nvCxnSpPr>
        <p:spPr>
          <a:xfrm>
            <a:off x="4551364" y="2281238"/>
            <a:ext cx="731837" cy="0"/>
          </a:xfrm>
          <a:prstGeom prst="straightConnector1">
            <a:avLst/>
          </a:prstGeom>
          <a:ln w="12700">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8" name="Straight Arrow Connector 7"/>
          <p:cNvCxnSpPr/>
          <p:nvPr/>
        </p:nvCxnSpPr>
        <p:spPr>
          <a:xfrm>
            <a:off x="3962400" y="2859088"/>
            <a:ext cx="1944688" cy="609600"/>
          </a:xfrm>
          <a:prstGeom prst="straightConnector1">
            <a:avLst/>
          </a:prstGeom>
          <a:ln w="12700">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9" name="Straight Arrow Connector 8"/>
          <p:cNvCxnSpPr/>
          <p:nvPr/>
        </p:nvCxnSpPr>
        <p:spPr>
          <a:xfrm flipV="1">
            <a:off x="6021388" y="2859088"/>
            <a:ext cx="0" cy="609600"/>
          </a:xfrm>
          <a:prstGeom prst="straightConnector1">
            <a:avLst/>
          </a:prstGeom>
          <a:ln w="12700">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0" name="Straight Connector 9"/>
          <p:cNvCxnSpPr/>
          <p:nvPr/>
        </p:nvCxnSpPr>
        <p:spPr>
          <a:xfrm flipH="1" flipV="1">
            <a:off x="7151688" y="2968626"/>
            <a:ext cx="355600" cy="263525"/>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sp>
        <p:nvSpPr>
          <p:cNvPr id="62475" name="TextBox 10"/>
          <p:cNvSpPr txBox="1">
            <a:spLocks noChangeArrowheads="1"/>
          </p:cNvSpPr>
          <p:nvPr/>
        </p:nvSpPr>
        <p:spPr bwMode="auto">
          <a:xfrm>
            <a:off x="7907336" y="3158172"/>
            <a:ext cx="3657600" cy="1200329"/>
          </a:xfrm>
          <a:prstGeom prst="rect">
            <a:avLst/>
          </a:prstGeom>
          <a:noFill/>
          <a:ln w="38100">
            <a:solidFill>
              <a:srgbClr val="C00000"/>
            </a:solidFill>
            <a:miter lim="800000"/>
            <a:headEnd/>
            <a:tailEnd/>
          </a:ln>
          <a:extLst>
            <a:ext uri="{909E8E84-426E-40DD-AFC4-6F175D3DCCD1}">
              <a14:hiddenFill xmlns:a14="http://schemas.microsoft.com/office/drawing/2010/main">
                <a:solidFill>
                  <a:srgbClr val="FFFFFF"/>
                </a:solidFill>
              </a14:hiddenFill>
            </a:ext>
          </a:extLst>
        </p:spPr>
        <p:txBody>
          <a:bodyPr wrap="square">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spcBef>
                <a:spcPct val="0"/>
              </a:spcBef>
              <a:buFontTx/>
              <a:buNone/>
            </a:pPr>
            <a:r>
              <a:rPr lang="en-US" sz="1800" b="1" dirty="0">
                <a:solidFill>
                  <a:srgbClr val="C00000"/>
                </a:solidFill>
                <a:latin typeface="Times New Roman" panose="02020603050405020304" pitchFamily="18" charset="0"/>
                <a:cs typeface="Times New Roman" panose="02020603050405020304" pitchFamily="18" charset="0"/>
              </a:rPr>
              <a:t>Colluding competitors solicit (or coerce) buyers to refuse to purchase from rival or to purchase only on less desirable terms.</a:t>
            </a:r>
          </a:p>
        </p:txBody>
      </p:sp>
      <p:cxnSp>
        <p:nvCxnSpPr>
          <p:cNvPr id="12" name="Straight Connector 11"/>
          <p:cNvCxnSpPr/>
          <p:nvPr/>
        </p:nvCxnSpPr>
        <p:spPr>
          <a:xfrm flipH="1" flipV="1">
            <a:off x="7329488" y="2859089"/>
            <a:ext cx="355600" cy="263525"/>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sp>
        <p:nvSpPr>
          <p:cNvPr id="13" name="TextBox 12">
            <a:extLst>
              <a:ext uri="{FF2B5EF4-FFF2-40B4-BE49-F238E27FC236}">
                <a16:creationId xmlns:a16="http://schemas.microsoft.com/office/drawing/2014/main" id="{B32DD232-4B41-495D-885F-1C07D813398F}"/>
              </a:ext>
            </a:extLst>
          </p:cNvPr>
          <p:cNvSpPr txBox="1"/>
          <p:nvPr/>
        </p:nvSpPr>
        <p:spPr>
          <a:xfrm>
            <a:off x="4934744" y="4899353"/>
            <a:ext cx="2216944" cy="523220"/>
          </a:xfrm>
          <a:prstGeom prst="rect">
            <a:avLst/>
          </a:prstGeom>
          <a:noFill/>
          <a:ln>
            <a:solidFill>
              <a:srgbClr val="C00000"/>
            </a:solidFill>
          </a:ln>
        </p:spPr>
        <p:txBody>
          <a:bodyPr wrap="square" rtlCol="0">
            <a:spAutoFit/>
          </a:bodyPr>
          <a:lstStyle/>
          <a:p>
            <a:r>
              <a:rPr lang="en-US" sz="2800" b="1" dirty="0">
                <a:solidFill>
                  <a:srgbClr val="C00000"/>
                </a:solidFill>
              </a:rPr>
              <a:t>Recall </a:t>
            </a:r>
            <a:r>
              <a:rPr lang="en-US" sz="2800" b="1" i="1" dirty="0" err="1">
                <a:solidFill>
                  <a:srgbClr val="C00000"/>
                </a:solidFill>
              </a:rPr>
              <a:t>FOGA</a:t>
            </a:r>
            <a:endParaRPr lang="en-US" sz="2800" b="1" dirty="0">
              <a:solidFill>
                <a:srgbClr val="C00000"/>
              </a:solidFill>
            </a:endParaRPr>
          </a:p>
        </p:txBody>
      </p:sp>
      <p:sp>
        <p:nvSpPr>
          <p:cNvPr id="11" name="Slide Number Placeholder 10"/>
          <p:cNvSpPr>
            <a:spLocks noGrp="1"/>
          </p:cNvSpPr>
          <p:nvPr>
            <p:ph type="sldNum" sz="quarter" idx="12"/>
          </p:nvPr>
        </p:nvSpPr>
        <p:spPr/>
        <p:txBody>
          <a:bodyPr/>
          <a:lstStyle/>
          <a:p>
            <a:fld id="{E4CB39CE-7E8E-4D5E-BDD0-B7914CC3C743}" type="slidenum">
              <a:rPr lang="en-US" smtClean="0"/>
              <a:t>6</a:t>
            </a:fld>
            <a:endParaRPr lang="en-US"/>
          </a:p>
        </p:txBody>
      </p:sp>
      <p:sp>
        <p:nvSpPr>
          <p:cNvPr id="15" name="TextBox 1">
            <a:extLst>
              <a:ext uri="{FF2B5EF4-FFF2-40B4-BE49-F238E27FC236}">
                <a16:creationId xmlns:a16="http://schemas.microsoft.com/office/drawing/2014/main" id="{E77A5686-8952-4E87-B665-0D22FC21B263}"/>
              </a:ext>
            </a:extLst>
          </p:cNvPr>
          <p:cNvSpPr txBox="1">
            <a:spLocks noChangeArrowheads="1"/>
          </p:cNvSpPr>
          <p:nvPr/>
        </p:nvSpPr>
        <p:spPr bwMode="auto">
          <a:xfrm>
            <a:off x="3451225" y="355273"/>
            <a:ext cx="4911725" cy="646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a:spcBef>
                <a:spcPct val="0"/>
              </a:spcBef>
              <a:buFontTx/>
              <a:buNone/>
            </a:pPr>
            <a:r>
              <a:rPr lang="en-US" sz="1800" b="1" dirty="0">
                <a:latin typeface="Times New Roman" panose="02020603050405020304" pitchFamily="18" charset="0"/>
                <a:cs typeface="Times New Roman" panose="02020603050405020304" pitchFamily="18" charset="0"/>
              </a:rPr>
              <a:t>Figure 4-9:</a:t>
            </a:r>
          </a:p>
          <a:p>
            <a:pPr algn="ctr">
              <a:spcBef>
                <a:spcPct val="0"/>
              </a:spcBef>
              <a:buFontTx/>
              <a:buNone/>
            </a:pPr>
            <a:r>
              <a:rPr lang="en-US" sz="1800" b="1" dirty="0">
                <a:latin typeface="Times New Roman" panose="02020603050405020304" pitchFamily="18" charset="0"/>
                <a:cs typeface="Times New Roman" panose="02020603050405020304" pitchFamily="18" charset="0"/>
              </a:rPr>
              <a:t>Exclusionary Group Boycotts – Three Scenarios</a:t>
            </a:r>
          </a:p>
        </p:txBody>
      </p:sp>
      <p:sp>
        <p:nvSpPr>
          <p:cNvPr id="16" name="TextBox 13">
            <a:extLst>
              <a:ext uri="{FF2B5EF4-FFF2-40B4-BE49-F238E27FC236}">
                <a16:creationId xmlns:a16="http://schemas.microsoft.com/office/drawing/2014/main" id="{FAE505BB-7E14-463C-9FEC-21F9848629E0}"/>
              </a:ext>
            </a:extLst>
          </p:cNvPr>
          <p:cNvSpPr txBox="1">
            <a:spLocks noChangeArrowheads="1"/>
          </p:cNvSpPr>
          <p:nvPr/>
        </p:nvSpPr>
        <p:spPr bwMode="auto">
          <a:xfrm>
            <a:off x="8362950" y="617737"/>
            <a:ext cx="697627" cy="3385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spcBef>
                <a:spcPct val="0"/>
              </a:spcBef>
              <a:buFontTx/>
              <a:buNone/>
            </a:pPr>
            <a:r>
              <a:rPr lang="en-US" sz="1600" i="1" dirty="0">
                <a:solidFill>
                  <a:srgbClr val="00B0F0"/>
                </a:solidFill>
                <a:latin typeface="Times New Roman" panose="02020603050405020304" pitchFamily="18" charset="0"/>
                <a:cs typeface="Times New Roman" panose="02020603050405020304" pitchFamily="18" charset="0"/>
              </a:rPr>
              <a:t>p. 609</a:t>
            </a:r>
          </a:p>
        </p:txBody>
      </p:sp>
    </p:spTree>
    <p:extLst>
      <p:ext uri="{BB962C8B-B14F-4D97-AF65-F5344CB8AC3E}">
        <p14:creationId xmlns:p14="http://schemas.microsoft.com/office/powerpoint/2010/main" val="106269037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Slide Number Placeholder 5"/>
          <p:cNvSpPr>
            <a:spLocks noGrp="1"/>
          </p:cNvSpPr>
          <p:nvPr>
            <p:ph type="sldNum" sz="quarter" idx="12"/>
          </p:nvPr>
        </p:nvSpPr>
        <p:spPr/>
        <p:txBody>
          <a:bodyPr/>
          <a:lstStyle/>
          <a:p>
            <a:fld id="{99DE100D-7EC3-4A9D-8540-0B8087D517DF}" type="slidenum">
              <a:rPr lang="en-US"/>
              <a:pPr/>
              <a:t>7</a:t>
            </a:fld>
            <a:endParaRPr lang="en-US" dirty="0"/>
          </a:p>
        </p:txBody>
      </p:sp>
      <p:sp>
        <p:nvSpPr>
          <p:cNvPr id="76802" name="Rectangle 2"/>
          <p:cNvSpPr>
            <a:spLocks noGrp="1" noChangeArrowheads="1"/>
          </p:cNvSpPr>
          <p:nvPr>
            <p:ph type="title"/>
          </p:nvPr>
        </p:nvSpPr>
        <p:spPr>
          <a:xfrm>
            <a:off x="771529" y="250058"/>
            <a:ext cx="8810621" cy="1143000"/>
          </a:xfrm>
        </p:spPr>
        <p:txBody>
          <a:bodyPr>
            <a:normAutofit/>
          </a:bodyPr>
          <a:lstStyle/>
          <a:p>
            <a:pPr>
              <a:lnSpc>
                <a:spcPct val="95000"/>
              </a:lnSpc>
            </a:pPr>
            <a:r>
              <a:rPr lang="en-US" dirty="0">
                <a:latin typeface="Times New Roman" pitchFamily="18" charset="0"/>
                <a:cs typeface="Times New Roman" pitchFamily="18" charset="0"/>
              </a:rPr>
              <a:t>Red Card Retailers as Victims of a Concerted RFD </a:t>
            </a:r>
            <a:r>
              <a:rPr lang="en-US" sz="2000" i="1" dirty="0">
                <a:solidFill>
                  <a:srgbClr val="00B0F0"/>
                </a:solidFill>
              </a:rPr>
              <a:t>(pp. 611-12)</a:t>
            </a:r>
            <a:endParaRPr lang="en-US" sz="2800" i="1" dirty="0">
              <a:solidFill>
                <a:srgbClr val="00B0F0"/>
              </a:solidFill>
              <a:latin typeface="Times New Roman" pitchFamily="18" charset="0"/>
              <a:cs typeface="Times New Roman" pitchFamily="18" charset="0"/>
            </a:endParaRPr>
          </a:p>
        </p:txBody>
      </p:sp>
      <p:sp>
        <p:nvSpPr>
          <p:cNvPr id="76803" name="AutoShape 3" descr="Blue tissue paper"/>
          <p:cNvSpPr>
            <a:spLocks noChangeArrowheads="1"/>
          </p:cNvSpPr>
          <p:nvPr/>
        </p:nvSpPr>
        <p:spPr bwMode="auto">
          <a:xfrm>
            <a:off x="3618341" y="2312353"/>
            <a:ext cx="2263966" cy="408623"/>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spAutoFit/>
          </a:bodyPr>
          <a:lstStyle/>
          <a:p>
            <a:pPr algn="ctr">
              <a:spcBef>
                <a:spcPct val="0"/>
              </a:spcBef>
            </a:pPr>
            <a:r>
              <a:rPr lang="en-US" dirty="0" err="1">
                <a:latin typeface="Arial Black" pitchFamily="34" charset="0"/>
              </a:rPr>
              <a:t>FOGA</a:t>
            </a:r>
            <a:r>
              <a:rPr lang="en-US" dirty="0">
                <a:latin typeface="Arial Black" pitchFamily="34" charset="0"/>
              </a:rPr>
              <a:t> Designers</a:t>
            </a:r>
          </a:p>
        </p:txBody>
      </p:sp>
      <p:sp>
        <p:nvSpPr>
          <p:cNvPr id="76804" name="AutoShape 4" descr="Blue tissue paper"/>
          <p:cNvSpPr>
            <a:spLocks noChangeArrowheads="1"/>
          </p:cNvSpPr>
          <p:nvPr/>
        </p:nvSpPr>
        <p:spPr bwMode="auto">
          <a:xfrm>
            <a:off x="6839926" y="3673475"/>
            <a:ext cx="1342043" cy="762000"/>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lstStyle/>
          <a:p>
            <a:pPr algn="ctr">
              <a:spcBef>
                <a:spcPct val="0"/>
              </a:spcBef>
            </a:pPr>
            <a:r>
              <a:rPr lang="en-US" dirty="0">
                <a:latin typeface="Arial Black" pitchFamily="34" charset="0"/>
              </a:rPr>
              <a:t>Red Cards</a:t>
            </a:r>
          </a:p>
        </p:txBody>
      </p:sp>
      <p:sp>
        <p:nvSpPr>
          <p:cNvPr id="76805" name="AutoShape 5" descr="Blue tissue paper"/>
          <p:cNvSpPr>
            <a:spLocks noChangeArrowheads="1"/>
          </p:cNvSpPr>
          <p:nvPr/>
        </p:nvSpPr>
        <p:spPr bwMode="auto">
          <a:xfrm>
            <a:off x="3702402" y="3696335"/>
            <a:ext cx="2514600" cy="762000"/>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lstStyle/>
          <a:p>
            <a:pPr algn="ctr">
              <a:spcBef>
                <a:spcPct val="0"/>
              </a:spcBef>
            </a:pPr>
            <a:r>
              <a:rPr lang="en-US" dirty="0">
                <a:latin typeface="Arial Black" pitchFamily="34" charset="0"/>
              </a:rPr>
              <a:t>White Cards</a:t>
            </a:r>
          </a:p>
        </p:txBody>
      </p:sp>
      <p:sp>
        <p:nvSpPr>
          <p:cNvPr id="76806" name="Line 6"/>
          <p:cNvSpPr>
            <a:spLocks noChangeShapeType="1"/>
          </p:cNvSpPr>
          <p:nvPr/>
        </p:nvSpPr>
        <p:spPr bwMode="auto">
          <a:xfrm flipH="1" flipV="1">
            <a:off x="4740720" y="4473575"/>
            <a:ext cx="846707" cy="830580"/>
          </a:xfrm>
          <a:prstGeom prst="line">
            <a:avLst/>
          </a:prstGeom>
          <a:noFill/>
          <a:ln w="38100">
            <a:solidFill>
              <a:srgbClr val="339933"/>
            </a:solidFill>
            <a:round/>
            <a:headEnd type="triangle" w="med" len="med"/>
            <a:tailEnd/>
          </a:ln>
          <a:effectLst/>
        </p:spPr>
        <p:txBody>
          <a:bodyPr wrap="none" anchor="ctr"/>
          <a:lstStyle/>
          <a:p>
            <a:endParaRPr lang="en-US"/>
          </a:p>
        </p:txBody>
      </p:sp>
      <p:sp>
        <p:nvSpPr>
          <p:cNvPr id="76807" name="Line 7"/>
          <p:cNvSpPr>
            <a:spLocks noChangeShapeType="1"/>
          </p:cNvSpPr>
          <p:nvPr/>
        </p:nvSpPr>
        <p:spPr bwMode="auto">
          <a:xfrm>
            <a:off x="5998494" y="2957195"/>
            <a:ext cx="1199172" cy="609600"/>
          </a:xfrm>
          <a:prstGeom prst="line">
            <a:avLst/>
          </a:prstGeom>
          <a:noFill/>
          <a:ln w="38100">
            <a:solidFill>
              <a:srgbClr val="FF0000"/>
            </a:solidFill>
            <a:prstDash val="dash"/>
            <a:round/>
            <a:headEnd/>
            <a:tailEnd type="triangle" w="med" len="med"/>
          </a:ln>
          <a:effectLst/>
        </p:spPr>
        <p:txBody>
          <a:bodyPr wrap="none" anchor="ctr"/>
          <a:lstStyle/>
          <a:p>
            <a:endParaRPr lang="en-US"/>
          </a:p>
        </p:txBody>
      </p:sp>
      <p:sp>
        <p:nvSpPr>
          <p:cNvPr id="76808" name="AutoShape 8" descr="Blue tissue paper"/>
          <p:cNvSpPr>
            <a:spLocks noChangeArrowheads="1"/>
          </p:cNvSpPr>
          <p:nvPr/>
        </p:nvSpPr>
        <p:spPr bwMode="auto">
          <a:xfrm>
            <a:off x="4724400" y="5502275"/>
            <a:ext cx="2514600" cy="762000"/>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lstStyle/>
          <a:p>
            <a:pPr algn="ctr">
              <a:spcBef>
                <a:spcPct val="0"/>
              </a:spcBef>
            </a:pPr>
            <a:r>
              <a:rPr lang="en-US" dirty="0">
                <a:latin typeface="Arial Black" pitchFamily="34" charset="0"/>
              </a:rPr>
              <a:t>Consumers</a:t>
            </a:r>
          </a:p>
        </p:txBody>
      </p:sp>
      <p:sp>
        <p:nvSpPr>
          <p:cNvPr id="76809" name="Line 9"/>
          <p:cNvSpPr>
            <a:spLocks noChangeShapeType="1"/>
          </p:cNvSpPr>
          <p:nvPr/>
        </p:nvSpPr>
        <p:spPr bwMode="auto">
          <a:xfrm flipH="1">
            <a:off x="4724400" y="2835275"/>
            <a:ext cx="0" cy="762000"/>
          </a:xfrm>
          <a:prstGeom prst="line">
            <a:avLst/>
          </a:prstGeom>
          <a:noFill/>
          <a:ln w="38100">
            <a:solidFill>
              <a:srgbClr val="339933"/>
            </a:solidFill>
            <a:round/>
            <a:headEnd/>
            <a:tailEnd type="triangle" w="med" len="med"/>
          </a:ln>
          <a:effectLst/>
        </p:spPr>
        <p:txBody>
          <a:bodyPr wrap="none" anchor="ctr"/>
          <a:lstStyle/>
          <a:p>
            <a:endParaRPr lang="en-US"/>
          </a:p>
        </p:txBody>
      </p:sp>
      <p:sp>
        <p:nvSpPr>
          <p:cNvPr id="76813" name="Text Box 13"/>
          <p:cNvSpPr txBox="1">
            <a:spLocks noChangeArrowheads="1"/>
          </p:cNvSpPr>
          <p:nvPr/>
        </p:nvSpPr>
        <p:spPr bwMode="auto">
          <a:xfrm>
            <a:off x="1882988" y="2923887"/>
            <a:ext cx="1471466" cy="584775"/>
          </a:xfrm>
          <a:prstGeom prst="rect">
            <a:avLst/>
          </a:prstGeom>
          <a:noFill/>
          <a:ln w="9525">
            <a:noFill/>
            <a:miter lim="800000"/>
            <a:headEnd/>
            <a:tailEnd/>
          </a:ln>
          <a:effectLst/>
        </p:spPr>
        <p:txBody>
          <a:bodyPr wrap="square">
            <a:spAutoFit/>
          </a:bodyPr>
          <a:lstStyle/>
          <a:p>
            <a:pPr>
              <a:spcBef>
                <a:spcPct val="10000"/>
              </a:spcBef>
            </a:pPr>
            <a:r>
              <a:rPr lang="en-US" sz="1600" b="1" dirty="0">
                <a:latin typeface="Arial" charset="0"/>
              </a:rPr>
              <a:t>Wholesale Dresses</a:t>
            </a:r>
            <a:endParaRPr lang="en-US" sz="1600" dirty="0"/>
          </a:p>
        </p:txBody>
      </p:sp>
      <p:sp>
        <p:nvSpPr>
          <p:cNvPr id="76814" name="Text Box 14"/>
          <p:cNvSpPr txBox="1">
            <a:spLocks noChangeArrowheads="1"/>
          </p:cNvSpPr>
          <p:nvPr/>
        </p:nvSpPr>
        <p:spPr bwMode="auto">
          <a:xfrm>
            <a:off x="2057400" y="4999457"/>
            <a:ext cx="1645002" cy="338554"/>
          </a:xfrm>
          <a:prstGeom prst="rect">
            <a:avLst/>
          </a:prstGeom>
          <a:noFill/>
          <a:ln w="9525">
            <a:noFill/>
            <a:miter lim="800000"/>
            <a:headEnd/>
            <a:tailEnd/>
          </a:ln>
          <a:effectLst/>
        </p:spPr>
        <p:txBody>
          <a:bodyPr wrap="none">
            <a:spAutoFit/>
          </a:bodyPr>
          <a:lstStyle/>
          <a:p>
            <a:pPr>
              <a:spcBef>
                <a:spcPct val="10000"/>
              </a:spcBef>
            </a:pPr>
            <a:r>
              <a:rPr lang="en-US" sz="1600" b="1" dirty="0">
                <a:latin typeface="Arial" charset="0"/>
              </a:rPr>
              <a:t>Retail Services</a:t>
            </a:r>
            <a:endParaRPr lang="en-US" sz="1600" dirty="0"/>
          </a:p>
        </p:txBody>
      </p:sp>
      <p:sp>
        <p:nvSpPr>
          <p:cNvPr id="19" name="Line 12"/>
          <p:cNvSpPr>
            <a:spLocks noChangeShapeType="1"/>
          </p:cNvSpPr>
          <p:nvPr/>
        </p:nvSpPr>
        <p:spPr bwMode="auto">
          <a:xfrm flipH="1">
            <a:off x="6400800" y="4511675"/>
            <a:ext cx="914400" cy="792480"/>
          </a:xfrm>
          <a:prstGeom prst="line">
            <a:avLst/>
          </a:prstGeom>
          <a:ln w="38100">
            <a:solidFill>
              <a:srgbClr val="FF0000"/>
            </a:solidFill>
            <a:headEnd/>
            <a:tailEnd type="triangle" w="med" len="med"/>
          </a:ln>
        </p:spPr>
        <p:style>
          <a:lnRef idx="1">
            <a:schemeClr val="accent2"/>
          </a:lnRef>
          <a:fillRef idx="0">
            <a:schemeClr val="accent2"/>
          </a:fillRef>
          <a:effectRef idx="0">
            <a:schemeClr val="accent2"/>
          </a:effectRef>
          <a:fontRef idx="minor">
            <a:schemeClr val="tx1"/>
          </a:fontRef>
        </p:style>
        <p:txBody>
          <a:bodyPr wrap="none" anchor="ctr"/>
          <a:lstStyle/>
          <a:p>
            <a:endParaRPr lang="en-US" dirty="0">
              <a:ln w="18000">
                <a:solidFill>
                  <a:schemeClr val="accent2">
                    <a:satMod val="140000"/>
                  </a:schemeClr>
                </a:solidFill>
                <a:prstDash val="solid"/>
                <a:miter lim="800000"/>
              </a:ln>
              <a:solidFill>
                <a:srgbClr val="FF3300"/>
              </a:solidFill>
              <a:effectLst>
                <a:outerShdw blurRad="25500" dist="23000" dir="7020000" algn="tl">
                  <a:srgbClr val="000000">
                    <a:alpha val="50000"/>
                  </a:srgbClr>
                </a:outerShdw>
              </a:effectLst>
            </a:endParaRPr>
          </a:p>
        </p:txBody>
      </p:sp>
      <p:sp>
        <p:nvSpPr>
          <p:cNvPr id="24" name="TextBox 23">
            <a:extLst>
              <a:ext uri="{FF2B5EF4-FFF2-40B4-BE49-F238E27FC236}">
                <a16:creationId xmlns:a16="http://schemas.microsoft.com/office/drawing/2014/main" id="{3764DB41-2C6B-452C-A425-3C867095A4CA}"/>
              </a:ext>
            </a:extLst>
          </p:cNvPr>
          <p:cNvSpPr txBox="1"/>
          <p:nvPr/>
        </p:nvSpPr>
        <p:spPr>
          <a:xfrm>
            <a:off x="8489600" y="1204665"/>
            <a:ext cx="3621115" cy="4801314"/>
          </a:xfrm>
          <a:prstGeom prst="rect">
            <a:avLst/>
          </a:prstGeom>
          <a:noFill/>
          <a:ln w="38100">
            <a:solidFill>
              <a:srgbClr val="0070C0"/>
            </a:solidFill>
          </a:ln>
        </p:spPr>
        <p:txBody>
          <a:bodyPr wrap="square" rtlCol="0">
            <a:spAutoFit/>
          </a:bodyPr>
          <a:lstStyle/>
          <a:p>
            <a:r>
              <a:rPr lang="en-US" b="1" dirty="0">
                <a:solidFill>
                  <a:srgbClr val="0070C0"/>
                </a:solidFill>
              </a:rPr>
              <a:t>             </a:t>
            </a:r>
            <a:r>
              <a:rPr lang="en-US" b="1" u="sng" dirty="0">
                <a:solidFill>
                  <a:srgbClr val="0070C0"/>
                </a:solidFill>
              </a:rPr>
              <a:t>Interpretation</a:t>
            </a:r>
            <a:br>
              <a:rPr lang="en-US" b="1" dirty="0">
                <a:solidFill>
                  <a:srgbClr val="0070C0"/>
                </a:solidFill>
              </a:rPr>
            </a:br>
            <a:r>
              <a:rPr lang="en-US" b="1" dirty="0">
                <a:solidFill>
                  <a:srgbClr val="0070C0"/>
                </a:solidFill>
              </a:rPr>
              <a:t> </a:t>
            </a:r>
          </a:p>
          <a:p>
            <a:r>
              <a:rPr lang="en-US" b="1" dirty="0">
                <a:solidFill>
                  <a:srgbClr val="0070C0"/>
                </a:solidFill>
              </a:rPr>
              <a:t>By denying the Red Card retailers access to the FOGA designer dresses, they are unable to compete effectively with the White Card retailers.  Selling only the dresses of the Style Pirates would not permit the retailers to have a very successful business</a:t>
            </a:r>
          </a:p>
          <a:p>
            <a:endParaRPr lang="en-US" b="1" dirty="0">
              <a:solidFill>
                <a:srgbClr val="0070C0"/>
              </a:solidFill>
            </a:endParaRPr>
          </a:p>
          <a:p>
            <a:r>
              <a:rPr lang="en-US" b="1" dirty="0">
                <a:solidFill>
                  <a:srgbClr val="0070C0"/>
                </a:solidFill>
              </a:rPr>
              <a:t>Thus, the threat to deny them the </a:t>
            </a:r>
            <a:r>
              <a:rPr lang="en-US" b="1" dirty="0" err="1">
                <a:solidFill>
                  <a:srgbClr val="0070C0"/>
                </a:solidFill>
              </a:rPr>
              <a:t>FOGA</a:t>
            </a:r>
            <a:r>
              <a:rPr lang="en-US" b="1" dirty="0">
                <a:solidFill>
                  <a:srgbClr val="0070C0"/>
                </a:solidFill>
              </a:rPr>
              <a:t>  dresses coerced the potential Red Cards to deny distribution to the Style Pirates and instead become White Card retailers</a:t>
            </a:r>
          </a:p>
        </p:txBody>
      </p:sp>
      <p:sp>
        <p:nvSpPr>
          <p:cNvPr id="3" name="Rectangle 2">
            <a:extLst>
              <a:ext uri="{FF2B5EF4-FFF2-40B4-BE49-F238E27FC236}">
                <a16:creationId xmlns:a16="http://schemas.microsoft.com/office/drawing/2014/main" id="{6BF5FA34-0B2C-46FA-8FDB-09F2B2C8CB4B}"/>
              </a:ext>
            </a:extLst>
          </p:cNvPr>
          <p:cNvSpPr/>
          <p:nvPr/>
        </p:nvSpPr>
        <p:spPr>
          <a:xfrm>
            <a:off x="3443059" y="1920875"/>
            <a:ext cx="2828590" cy="2667000"/>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en-US"/>
          </a:p>
        </p:txBody>
      </p:sp>
      <p:sp>
        <p:nvSpPr>
          <p:cNvPr id="2" name="AutoShape 3" descr="Blue tissue paper">
            <a:extLst>
              <a:ext uri="{FF2B5EF4-FFF2-40B4-BE49-F238E27FC236}">
                <a16:creationId xmlns:a16="http://schemas.microsoft.com/office/drawing/2014/main" id="{307C1084-D234-4E8F-8074-4AEA9D9109FF}"/>
              </a:ext>
            </a:extLst>
          </p:cNvPr>
          <p:cNvSpPr>
            <a:spLocks noChangeArrowheads="1"/>
          </p:cNvSpPr>
          <p:nvPr/>
        </p:nvSpPr>
        <p:spPr bwMode="auto">
          <a:xfrm>
            <a:off x="6987335" y="2120187"/>
            <a:ext cx="1145153" cy="715089"/>
          </a:xfrm>
          <a:prstGeom prst="flowChartAlternateProcess">
            <a:avLst/>
          </a:prstGeom>
          <a:blipFill dpi="0" rotWithShape="0">
            <a:blip r:embed="rId3" cstate="print"/>
            <a:srcRect/>
            <a:tile tx="0" ty="0" sx="100000" sy="100000" flip="none" algn="tl"/>
          </a:blipFill>
          <a:ln w="9525">
            <a:solidFill>
              <a:schemeClr val="tx1"/>
            </a:solidFill>
            <a:miter lim="800000"/>
            <a:headEnd/>
            <a:tailEnd/>
          </a:ln>
          <a:effectLst/>
        </p:spPr>
        <p:txBody>
          <a:bodyPr wrap="none" anchor="ctr">
            <a:spAutoFit/>
          </a:bodyPr>
          <a:lstStyle/>
          <a:p>
            <a:pPr algn="ctr">
              <a:spcBef>
                <a:spcPct val="0"/>
              </a:spcBef>
            </a:pPr>
            <a:r>
              <a:rPr lang="en-US" dirty="0">
                <a:latin typeface="Arial Black" pitchFamily="34" charset="0"/>
              </a:rPr>
              <a:t>Style </a:t>
            </a:r>
          </a:p>
          <a:p>
            <a:pPr algn="ctr">
              <a:spcBef>
                <a:spcPct val="0"/>
              </a:spcBef>
            </a:pPr>
            <a:r>
              <a:rPr lang="en-US" dirty="0">
                <a:latin typeface="Arial Black" pitchFamily="34" charset="0"/>
              </a:rPr>
              <a:t>Pirates</a:t>
            </a:r>
          </a:p>
        </p:txBody>
      </p:sp>
      <p:sp>
        <p:nvSpPr>
          <p:cNvPr id="4" name="Line 9">
            <a:extLst>
              <a:ext uri="{FF2B5EF4-FFF2-40B4-BE49-F238E27FC236}">
                <a16:creationId xmlns:a16="http://schemas.microsoft.com/office/drawing/2014/main" id="{51C5F130-777D-44F0-BDAC-C6FA2A60C76C}"/>
              </a:ext>
            </a:extLst>
          </p:cNvPr>
          <p:cNvSpPr>
            <a:spLocks noChangeShapeType="1"/>
          </p:cNvSpPr>
          <p:nvPr/>
        </p:nvSpPr>
        <p:spPr bwMode="auto">
          <a:xfrm flipH="1">
            <a:off x="7545742" y="2874208"/>
            <a:ext cx="0" cy="762000"/>
          </a:xfrm>
          <a:prstGeom prst="line">
            <a:avLst/>
          </a:prstGeom>
          <a:noFill/>
          <a:ln w="38100">
            <a:solidFill>
              <a:srgbClr val="339933"/>
            </a:solidFill>
            <a:round/>
            <a:headEnd/>
            <a:tailEnd type="triangle" w="med" len="med"/>
          </a:ln>
          <a:effectLst/>
        </p:spPr>
        <p:txBody>
          <a:bodyPr wrap="none" anchor="ctr"/>
          <a:lstStyle/>
          <a:p>
            <a:endParaRPr lang="en-US"/>
          </a:p>
        </p:txBody>
      </p:sp>
    </p:spTree>
    <p:extLst>
      <p:ext uri="{BB962C8B-B14F-4D97-AF65-F5344CB8AC3E}">
        <p14:creationId xmlns:p14="http://schemas.microsoft.com/office/powerpoint/2010/main" val="13695348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TextBox 1"/>
          <p:cNvSpPr txBox="1">
            <a:spLocks noChangeArrowheads="1"/>
          </p:cNvSpPr>
          <p:nvPr/>
        </p:nvSpPr>
        <p:spPr bwMode="auto">
          <a:xfrm>
            <a:off x="991431" y="1206609"/>
            <a:ext cx="4844218" cy="1200329"/>
          </a:xfrm>
          <a:prstGeom prst="rect">
            <a:avLst/>
          </a:prstGeom>
          <a:noFill/>
          <a:ln w="9525">
            <a:solidFill>
              <a:srgbClr val="C00000"/>
            </a:solidFill>
            <a:miter lim="800000"/>
            <a:headEnd/>
            <a:tailEnd/>
          </a:ln>
          <a:extLst>
            <a:ext uri="{909E8E84-426E-40DD-AFC4-6F175D3DCCD1}">
              <a14:hiddenFill xmlns:a14="http://schemas.microsoft.com/office/drawing/2010/main">
                <a:solidFill>
                  <a:srgbClr val="FFFFFF"/>
                </a:solidFill>
              </a14:hiddenFill>
            </a:ext>
          </a:extLst>
        </p:spPr>
        <p:txBody>
          <a:bodyPr wrap="square">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spcBef>
                <a:spcPct val="0"/>
              </a:spcBef>
              <a:buFontTx/>
              <a:buNone/>
            </a:pPr>
            <a:r>
              <a:rPr lang="en-US" sz="1800" b="1" dirty="0">
                <a:solidFill>
                  <a:srgbClr val="C00000"/>
                </a:solidFill>
                <a:latin typeface="Times New Roman" panose="02020603050405020304" pitchFamily="18" charset="0"/>
                <a:cs typeface="Times New Roman" panose="02020603050405020304" pitchFamily="18" charset="0"/>
              </a:rPr>
              <a:t>Colluding competitors themselves refuse to “interoperate” or “associate” </a:t>
            </a:r>
            <a:r>
              <a:rPr lang="en-US" sz="1800" b="1" i="1" dirty="0">
                <a:solidFill>
                  <a:srgbClr val="C00000"/>
                </a:solidFill>
                <a:latin typeface="Times New Roman" panose="02020603050405020304" pitchFamily="18" charset="0"/>
                <a:cs typeface="Times New Roman" panose="02020603050405020304" pitchFamily="18" charset="0"/>
              </a:rPr>
              <a:t>with other rivals</a:t>
            </a:r>
            <a:r>
              <a:rPr lang="en-US" sz="1800" b="1" dirty="0">
                <a:solidFill>
                  <a:srgbClr val="C00000"/>
                </a:solidFill>
                <a:latin typeface="Times New Roman" panose="02020603050405020304" pitchFamily="18" charset="0"/>
                <a:cs typeface="Times New Roman" panose="02020603050405020304" pitchFamily="18" charset="0"/>
              </a:rPr>
              <a:t>, or to deal with them only on less desirable terms.</a:t>
            </a:r>
          </a:p>
        </p:txBody>
      </p:sp>
      <p:sp>
        <p:nvSpPr>
          <p:cNvPr id="3" name="Oval 2"/>
          <p:cNvSpPr/>
          <p:nvPr/>
        </p:nvSpPr>
        <p:spPr>
          <a:xfrm>
            <a:off x="6921499" y="2002408"/>
            <a:ext cx="1465263" cy="990600"/>
          </a:xfrm>
          <a:prstGeom prst="ellipse">
            <a:avLst/>
          </a:prstGeom>
          <a:ln/>
        </p:spPr>
        <p:style>
          <a:lnRef idx="2">
            <a:schemeClr val="dk1"/>
          </a:lnRef>
          <a:fillRef idx="1">
            <a:schemeClr val="lt1"/>
          </a:fillRef>
          <a:effectRef idx="0">
            <a:schemeClr val="dk1"/>
          </a:effectRef>
          <a:fontRef idx="minor">
            <a:schemeClr val="dk1"/>
          </a:fontRef>
        </p:style>
        <p:txBody>
          <a:bodyPr anchor="ctr"/>
          <a:lstStyle/>
          <a:p>
            <a:pPr algn="ctr">
              <a:defRPr/>
            </a:pPr>
            <a:r>
              <a:rPr lang="en-US" dirty="0">
                <a:latin typeface="Times New Roman" panose="02020603050405020304" pitchFamily="18" charset="0"/>
                <a:cs typeface="Times New Roman" panose="02020603050405020304" pitchFamily="18" charset="0"/>
              </a:rPr>
              <a:t>Firm A</a:t>
            </a:r>
          </a:p>
        </p:txBody>
      </p:sp>
      <p:sp>
        <p:nvSpPr>
          <p:cNvPr id="4" name="Oval 3"/>
          <p:cNvSpPr/>
          <p:nvPr/>
        </p:nvSpPr>
        <p:spPr>
          <a:xfrm>
            <a:off x="6921499" y="3831208"/>
            <a:ext cx="1465263" cy="990600"/>
          </a:xfrm>
          <a:prstGeom prst="ellipse">
            <a:avLst/>
          </a:prstGeom>
          <a:ln/>
        </p:spPr>
        <p:style>
          <a:lnRef idx="2">
            <a:schemeClr val="dk1"/>
          </a:lnRef>
          <a:fillRef idx="1">
            <a:schemeClr val="lt1"/>
          </a:fillRef>
          <a:effectRef idx="0">
            <a:schemeClr val="dk1"/>
          </a:effectRef>
          <a:fontRef idx="minor">
            <a:schemeClr val="dk1"/>
          </a:fontRef>
        </p:style>
        <p:txBody>
          <a:bodyPr anchor="ctr"/>
          <a:lstStyle/>
          <a:p>
            <a:pPr algn="ctr">
              <a:defRPr/>
            </a:pPr>
            <a:r>
              <a:rPr lang="en-US" dirty="0">
                <a:latin typeface="Times New Roman" panose="02020603050405020304" pitchFamily="18" charset="0"/>
                <a:cs typeface="Times New Roman" panose="02020603050405020304" pitchFamily="18" charset="0"/>
              </a:rPr>
              <a:t>Firm B</a:t>
            </a:r>
          </a:p>
        </p:txBody>
      </p:sp>
      <p:sp>
        <p:nvSpPr>
          <p:cNvPr id="5" name="Oval 4"/>
          <p:cNvSpPr/>
          <p:nvPr/>
        </p:nvSpPr>
        <p:spPr>
          <a:xfrm>
            <a:off x="9472611" y="2916808"/>
            <a:ext cx="1465262" cy="990600"/>
          </a:xfrm>
          <a:prstGeom prst="ellipse">
            <a:avLst/>
          </a:prstGeom>
          <a:ln/>
        </p:spPr>
        <p:style>
          <a:lnRef idx="2">
            <a:schemeClr val="dk1"/>
          </a:lnRef>
          <a:fillRef idx="1">
            <a:schemeClr val="lt1"/>
          </a:fillRef>
          <a:effectRef idx="0">
            <a:schemeClr val="dk1"/>
          </a:effectRef>
          <a:fontRef idx="minor">
            <a:schemeClr val="dk1"/>
          </a:fontRef>
        </p:style>
        <p:txBody>
          <a:bodyPr anchor="ctr"/>
          <a:lstStyle/>
          <a:p>
            <a:pPr algn="ctr">
              <a:defRPr/>
            </a:pPr>
            <a:r>
              <a:rPr lang="en-US" dirty="0">
                <a:latin typeface="Times New Roman" panose="02020603050405020304" pitchFamily="18" charset="0"/>
                <a:cs typeface="Times New Roman" panose="02020603050405020304" pitchFamily="18" charset="0"/>
              </a:rPr>
              <a:t>Rival Firm C</a:t>
            </a:r>
          </a:p>
        </p:txBody>
      </p:sp>
      <p:cxnSp>
        <p:nvCxnSpPr>
          <p:cNvPr id="6" name="Straight Arrow Connector 5"/>
          <p:cNvCxnSpPr/>
          <p:nvPr/>
        </p:nvCxnSpPr>
        <p:spPr>
          <a:xfrm flipH="1">
            <a:off x="7626348" y="3066033"/>
            <a:ext cx="0" cy="690562"/>
          </a:xfrm>
          <a:prstGeom prst="straightConnector1">
            <a:avLst/>
          </a:prstGeom>
          <a:ln w="38100">
            <a:solidFill>
              <a:srgbClr val="00B050"/>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7" name="Straight Arrow Connector 6"/>
          <p:cNvCxnSpPr>
            <a:stCxn id="3" idx="6"/>
          </p:cNvCxnSpPr>
          <p:nvPr/>
        </p:nvCxnSpPr>
        <p:spPr>
          <a:xfrm>
            <a:off x="8386761" y="2497709"/>
            <a:ext cx="1085850" cy="763587"/>
          </a:xfrm>
          <a:prstGeom prst="straightConnector1">
            <a:avLst/>
          </a:prstGeom>
          <a:ln w="28575">
            <a:solidFill>
              <a:srgbClr val="C00000"/>
            </a:solidFill>
            <a:prstDash val="sysDash"/>
            <a:tailEnd type="arrow"/>
          </a:ln>
        </p:spPr>
        <p:style>
          <a:lnRef idx="1">
            <a:schemeClr val="accent1"/>
          </a:lnRef>
          <a:fillRef idx="0">
            <a:schemeClr val="accent1"/>
          </a:fillRef>
          <a:effectRef idx="0">
            <a:schemeClr val="accent1"/>
          </a:effectRef>
          <a:fontRef idx="minor">
            <a:schemeClr val="tx1"/>
          </a:fontRef>
        </p:style>
      </p:cxnSp>
      <p:cxnSp>
        <p:nvCxnSpPr>
          <p:cNvPr id="8" name="Straight Arrow Connector 7"/>
          <p:cNvCxnSpPr>
            <a:stCxn id="4" idx="6"/>
          </p:cNvCxnSpPr>
          <p:nvPr/>
        </p:nvCxnSpPr>
        <p:spPr>
          <a:xfrm flipV="1">
            <a:off x="8386761" y="3642296"/>
            <a:ext cx="1085850" cy="684213"/>
          </a:xfrm>
          <a:prstGeom prst="straightConnector1">
            <a:avLst/>
          </a:prstGeom>
          <a:ln w="28575">
            <a:solidFill>
              <a:srgbClr val="C00000"/>
            </a:solidFill>
            <a:prstDash val="sysDash"/>
            <a:tailEnd type="arrow"/>
          </a:ln>
        </p:spPr>
        <p:style>
          <a:lnRef idx="1">
            <a:schemeClr val="accent1"/>
          </a:lnRef>
          <a:fillRef idx="0">
            <a:schemeClr val="accent1"/>
          </a:fillRef>
          <a:effectRef idx="0">
            <a:schemeClr val="accent1"/>
          </a:effectRef>
          <a:fontRef idx="minor">
            <a:schemeClr val="tx1"/>
          </a:fontRef>
        </p:style>
      </p:cxnSp>
      <p:cxnSp>
        <p:nvCxnSpPr>
          <p:cNvPr id="9" name="Straight Connector 8"/>
          <p:cNvCxnSpPr/>
          <p:nvPr/>
        </p:nvCxnSpPr>
        <p:spPr>
          <a:xfrm flipH="1">
            <a:off x="8620920" y="2831772"/>
            <a:ext cx="398462" cy="269875"/>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0" name="Straight Connector 9"/>
          <p:cNvCxnSpPr/>
          <p:nvPr/>
        </p:nvCxnSpPr>
        <p:spPr>
          <a:xfrm flipH="1">
            <a:off x="8610600" y="2724720"/>
            <a:ext cx="400050" cy="268288"/>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1" name="Straight Connector 10"/>
          <p:cNvCxnSpPr/>
          <p:nvPr/>
        </p:nvCxnSpPr>
        <p:spPr>
          <a:xfrm flipH="1" flipV="1">
            <a:off x="8635998" y="3907409"/>
            <a:ext cx="293688" cy="339725"/>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2" name="Straight Connector 11"/>
          <p:cNvCxnSpPr/>
          <p:nvPr/>
        </p:nvCxnSpPr>
        <p:spPr>
          <a:xfrm flipH="1" flipV="1">
            <a:off x="8770936" y="3800252"/>
            <a:ext cx="295275" cy="339725"/>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sp>
        <p:nvSpPr>
          <p:cNvPr id="63501" name="TextBox 18"/>
          <p:cNvSpPr txBox="1">
            <a:spLocks noChangeArrowheads="1"/>
          </p:cNvSpPr>
          <p:nvPr/>
        </p:nvSpPr>
        <p:spPr bwMode="auto">
          <a:xfrm>
            <a:off x="9448801" y="6225764"/>
            <a:ext cx="696913" cy="3381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spcBef>
                <a:spcPct val="0"/>
              </a:spcBef>
              <a:buFontTx/>
              <a:buNone/>
            </a:pPr>
            <a:r>
              <a:rPr lang="en-US" sz="1600" i="1" dirty="0">
                <a:solidFill>
                  <a:srgbClr val="00B0F0"/>
                </a:solidFill>
                <a:latin typeface="Times New Roman" panose="02020603050405020304" pitchFamily="18" charset="0"/>
                <a:cs typeface="Times New Roman" panose="02020603050405020304" pitchFamily="18" charset="0"/>
              </a:rPr>
              <a:t>p. 609</a:t>
            </a:r>
          </a:p>
        </p:txBody>
      </p:sp>
      <p:sp>
        <p:nvSpPr>
          <p:cNvPr id="14" name="Content Placeholder 13">
            <a:extLst>
              <a:ext uri="{FF2B5EF4-FFF2-40B4-BE49-F238E27FC236}">
                <a16:creationId xmlns:a16="http://schemas.microsoft.com/office/drawing/2014/main" id="{BDA6EA56-FD11-488D-BF8C-22284AE658FD}"/>
              </a:ext>
            </a:extLst>
          </p:cNvPr>
          <p:cNvSpPr>
            <a:spLocks noGrp="1"/>
          </p:cNvSpPr>
          <p:nvPr>
            <p:ph idx="1"/>
          </p:nvPr>
        </p:nvSpPr>
        <p:spPr>
          <a:xfrm>
            <a:off x="5835649" y="1414274"/>
            <a:ext cx="6400800" cy="4351338"/>
          </a:xfrm>
        </p:spPr>
        <p:txBody>
          <a:bodyPr/>
          <a:lstStyle/>
          <a:p>
            <a:pPr marL="0" indent="0">
              <a:buNone/>
            </a:pPr>
            <a:r>
              <a:rPr lang="en-US" dirty="0"/>
              <a:t> </a:t>
            </a:r>
          </a:p>
        </p:txBody>
      </p:sp>
      <p:sp>
        <p:nvSpPr>
          <p:cNvPr id="2" name="Slide Number Placeholder 1"/>
          <p:cNvSpPr>
            <a:spLocks noGrp="1"/>
          </p:cNvSpPr>
          <p:nvPr>
            <p:ph type="sldNum" sz="quarter" idx="12"/>
          </p:nvPr>
        </p:nvSpPr>
        <p:spPr/>
        <p:txBody>
          <a:bodyPr/>
          <a:lstStyle/>
          <a:p>
            <a:fld id="{53059169-D310-4D79-83BC-9AFBAB05B9AD}" type="slidenum">
              <a:rPr lang="en-US" smtClean="0"/>
              <a:t>8</a:t>
            </a:fld>
            <a:endParaRPr lang="en-US"/>
          </a:p>
        </p:txBody>
      </p:sp>
      <p:sp>
        <p:nvSpPr>
          <p:cNvPr id="15" name="TextBox 14">
            <a:extLst>
              <a:ext uri="{FF2B5EF4-FFF2-40B4-BE49-F238E27FC236}">
                <a16:creationId xmlns:a16="http://schemas.microsoft.com/office/drawing/2014/main" id="{FEBB4AB2-C1E0-41D9-8504-2148BA94F4AA}"/>
              </a:ext>
            </a:extLst>
          </p:cNvPr>
          <p:cNvSpPr txBox="1"/>
          <p:nvPr/>
        </p:nvSpPr>
        <p:spPr>
          <a:xfrm>
            <a:off x="267126" y="2831772"/>
            <a:ext cx="5893960" cy="2862322"/>
          </a:xfrm>
          <a:prstGeom prst="rect">
            <a:avLst/>
          </a:prstGeom>
          <a:noFill/>
          <a:ln w="57150">
            <a:solidFill>
              <a:schemeClr val="accent1"/>
            </a:solidFill>
          </a:ln>
        </p:spPr>
        <p:txBody>
          <a:bodyPr wrap="square" rtlCol="0">
            <a:spAutoFit/>
          </a:bodyPr>
          <a:lstStyle/>
          <a:p>
            <a:r>
              <a:rPr lang="en-US" sz="2000" b="1" i="1" dirty="0">
                <a:solidFill>
                  <a:srgbClr val="0070C0"/>
                </a:solidFill>
              </a:rPr>
              <a:t>		</a:t>
            </a:r>
            <a:r>
              <a:rPr lang="en-US" sz="2000" b="1" i="1" u="sng" dirty="0">
                <a:solidFill>
                  <a:srgbClr val="0070C0"/>
                </a:solidFill>
              </a:rPr>
              <a:t>Associated Press </a:t>
            </a:r>
            <a:r>
              <a:rPr lang="en-US" sz="2000" b="1" u="sng" dirty="0">
                <a:solidFill>
                  <a:srgbClr val="0070C0"/>
                </a:solidFill>
              </a:rPr>
              <a:t>(1945)</a:t>
            </a:r>
          </a:p>
          <a:p>
            <a:pPr marL="457200" indent="-457200">
              <a:buFont typeface="Arial" panose="020B0604020202020204" pitchFamily="34" charset="0"/>
              <a:buChar char="•"/>
            </a:pPr>
            <a:r>
              <a:rPr lang="en-US" sz="2000" b="1" i="1" dirty="0">
                <a:solidFill>
                  <a:srgbClr val="0070C0"/>
                </a:solidFill>
              </a:rPr>
              <a:t>AP is a group of </a:t>
            </a:r>
            <a:r>
              <a:rPr lang="en-US" sz="2000" b="1" dirty="0">
                <a:solidFill>
                  <a:srgbClr val="0070C0"/>
                </a:solidFill>
              </a:rPr>
              <a:t>member newspapers that supply stories to one another</a:t>
            </a:r>
          </a:p>
          <a:p>
            <a:pPr marL="914400" lvl="1" indent="-457200">
              <a:buFont typeface="Arial" panose="020B0604020202020204" pitchFamily="34" charset="0"/>
              <a:buChar char="•"/>
            </a:pPr>
            <a:r>
              <a:rPr lang="en-US" sz="2000" b="1" dirty="0">
                <a:solidFill>
                  <a:srgbClr val="0070C0"/>
                </a:solidFill>
              </a:rPr>
              <a:t>Chicago paper supplies local stories to Boston paper and vice versa</a:t>
            </a:r>
          </a:p>
          <a:p>
            <a:pPr marL="457200" indent="-457200">
              <a:buFont typeface="Arial" panose="020B0604020202020204" pitchFamily="34" charset="0"/>
              <a:buChar char="•"/>
            </a:pPr>
            <a:r>
              <a:rPr lang="en-US" sz="2000" b="1" dirty="0">
                <a:solidFill>
                  <a:srgbClr val="0070C0"/>
                </a:solidFill>
              </a:rPr>
              <a:t>AP rule: any paper can veto new member applications</a:t>
            </a:r>
          </a:p>
          <a:p>
            <a:pPr marL="457200" indent="-457200">
              <a:buFont typeface="Arial" panose="020B0604020202020204" pitchFamily="34" charset="0"/>
              <a:buChar char="•"/>
            </a:pPr>
            <a:r>
              <a:rPr lang="en-US" sz="2000" b="1" dirty="0">
                <a:solidFill>
                  <a:srgbClr val="0070C0"/>
                </a:solidFill>
              </a:rPr>
              <a:t>Result: Refuse to supply stories to competing local newspapers</a:t>
            </a:r>
          </a:p>
        </p:txBody>
      </p:sp>
      <p:sp>
        <p:nvSpPr>
          <p:cNvPr id="17" name="TextBox 1">
            <a:extLst>
              <a:ext uri="{FF2B5EF4-FFF2-40B4-BE49-F238E27FC236}">
                <a16:creationId xmlns:a16="http://schemas.microsoft.com/office/drawing/2014/main" id="{CBB36E87-5830-4567-817E-D010A430A123}"/>
              </a:ext>
            </a:extLst>
          </p:cNvPr>
          <p:cNvSpPr txBox="1">
            <a:spLocks noChangeArrowheads="1"/>
          </p:cNvSpPr>
          <p:nvPr/>
        </p:nvSpPr>
        <p:spPr bwMode="auto">
          <a:xfrm>
            <a:off x="6096000" y="281972"/>
            <a:ext cx="4911725" cy="646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a:spcBef>
                <a:spcPct val="0"/>
              </a:spcBef>
              <a:buFontTx/>
              <a:buNone/>
            </a:pPr>
            <a:r>
              <a:rPr lang="en-US" sz="1800" b="1" dirty="0">
                <a:latin typeface="Times New Roman" panose="02020603050405020304" pitchFamily="18" charset="0"/>
                <a:cs typeface="Times New Roman" panose="02020603050405020304" pitchFamily="18" charset="0"/>
              </a:rPr>
              <a:t>Figure 4-9:</a:t>
            </a:r>
          </a:p>
          <a:p>
            <a:pPr algn="ctr">
              <a:spcBef>
                <a:spcPct val="0"/>
              </a:spcBef>
              <a:buFontTx/>
              <a:buNone/>
            </a:pPr>
            <a:r>
              <a:rPr lang="en-US" sz="1800" b="1" dirty="0">
                <a:latin typeface="Times New Roman" panose="02020603050405020304" pitchFamily="18" charset="0"/>
                <a:cs typeface="Times New Roman" panose="02020603050405020304" pitchFamily="18" charset="0"/>
              </a:rPr>
              <a:t>Exclusionary Group Boycotts – Three Scenarios</a:t>
            </a:r>
          </a:p>
        </p:txBody>
      </p:sp>
    </p:spTree>
    <p:extLst>
      <p:ext uri="{BB962C8B-B14F-4D97-AF65-F5344CB8AC3E}">
        <p14:creationId xmlns:p14="http://schemas.microsoft.com/office/powerpoint/2010/main" val="141225630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Terminal Railroad Assoc (1912): </a:t>
            </a:r>
            <a:br>
              <a:rPr lang="en-US" dirty="0"/>
            </a:br>
            <a:r>
              <a:rPr lang="en-US" i="1" dirty="0"/>
              <a:t>Denial of Access to an Essential Facility</a:t>
            </a:r>
          </a:p>
        </p:txBody>
      </p:sp>
      <p:sp>
        <p:nvSpPr>
          <p:cNvPr id="3" name="Content Placeholder 2"/>
          <p:cNvSpPr>
            <a:spLocks noGrp="1"/>
          </p:cNvSpPr>
          <p:nvPr>
            <p:ph idx="1"/>
          </p:nvPr>
        </p:nvSpPr>
        <p:spPr>
          <a:xfrm>
            <a:off x="451709" y="1690688"/>
            <a:ext cx="8987566" cy="4351338"/>
          </a:xfrm>
        </p:spPr>
        <p:txBody>
          <a:bodyPr>
            <a:normAutofit/>
          </a:bodyPr>
          <a:lstStyle/>
          <a:p>
            <a:r>
              <a:rPr lang="en-US" sz="2400" dirty="0"/>
              <a:t>St. Louis was a major railroad center for crossing the Mississippi River</a:t>
            </a:r>
          </a:p>
          <a:p>
            <a:r>
              <a:rPr lang="en-US" sz="2400" dirty="0"/>
              <a:t>Jay Gould (a “robber baron”) organized 14 railroads into a monopoly association that controlled the only two bridge (plus a ferry) and numerous terminals and other facilities on either side of the river.</a:t>
            </a:r>
          </a:p>
          <a:p>
            <a:r>
              <a:rPr lang="en-US" sz="2400" dirty="0"/>
              <a:t>Association discriminated against non-members</a:t>
            </a:r>
          </a:p>
          <a:p>
            <a:r>
              <a:rPr lang="en-US" sz="2400" dirty="0"/>
              <a:t>Supreme Court </a:t>
            </a:r>
          </a:p>
          <a:p>
            <a:pPr lvl="1"/>
            <a:r>
              <a:rPr lang="en-US" sz="2000" dirty="0"/>
              <a:t>Access to the facilities was essential for competition </a:t>
            </a:r>
          </a:p>
          <a:p>
            <a:pPr lvl="1"/>
            <a:r>
              <a:rPr lang="en-US" sz="2000" dirty="0"/>
              <a:t>Coordination was efficient</a:t>
            </a:r>
          </a:p>
          <a:p>
            <a:pPr lvl="1"/>
            <a:r>
              <a:rPr lang="en-US" sz="2000" dirty="0"/>
              <a:t>Rejected DOJ remedy to dissolve the association</a:t>
            </a:r>
          </a:p>
          <a:p>
            <a:pPr lvl="1"/>
            <a:r>
              <a:rPr lang="en-US" sz="2000" dirty="0"/>
              <a:t>Remedy: required Association to adopt non-discrimination provisions</a:t>
            </a:r>
          </a:p>
          <a:p>
            <a:endParaRPr lang="en-US" sz="2400" dirty="0"/>
          </a:p>
        </p:txBody>
      </p:sp>
      <p:sp>
        <p:nvSpPr>
          <p:cNvPr id="4" name="Slide Number Placeholder 3"/>
          <p:cNvSpPr>
            <a:spLocks noGrp="1"/>
          </p:cNvSpPr>
          <p:nvPr>
            <p:ph type="sldNum" sz="quarter" idx="12"/>
          </p:nvPr>
        </p:nvSpPr>
        <p:spPr/>
        <p:txBody>
          <a:bodyPr/>
          <a:lstStyle/>
          <a:p>
            <a:fld id="{E4CB39CE-7E8E-4D5E-BDD0-B7914CC3C743}" type="slidenum">
              <a:rPr lang="en-US" smtClean="0"/>
              <a:t>9</a:t>
            </a:fld>
            <a:endParaRPr lang="en-US"/>
          </a:p>
        </p:txBody>
      </p:sp>
      <p:sp>
        <p:nvSpPr>
          <p:cNvPr id="5" name="TextBox 4">
            <a:extLst>
              <a:ext uri="{FF2B5EF4-FFF2-40B4-BE49-F238E27FC236}">
                <a16:creationId xmlns:a16="http://schemas.microsoft.com/office/drawing/2014/main" id="{162335C2-D66D-4658-80A1-28463FD692BD}"/>
              </a:ext>
            </a:extLst>
          </p:cNvPr>
          <p:cNvSpPr txBox="1"/>
          <p:nvPr/>
        </p:nvSpPr>
        <p:spPr>
          <a:xfrm>
            <a:off x="8887360" y="3896869"/>
            <a:ext cx="2571750" cy="1323439"/>
          </a:xfrm>
          <a:prstGeom prst="rect">
            <a:avLst/>
          </a:prstGeom>
          <a:noFill/>
          <a:ln w="38100">
            <a:solidFill>
              <a:srgbClr val="0070C0"/>
            </a:solidFill>
          </a:ln>
        </p:spPr>
        <p:txBody>
          <a:bodyPr wrap="square" rtlCol="0">
            <a:spAutoFit/>
          </a:bodyPr>
          <a:lstStyle/>
          <a:p>
            <a:r>
              <a:rPr lang="en-US" sz="2000" b="1" dirty="0">
                <a:solidFill>
                  <a:srgbClr val="0070C0"/>
                </a:solidFill>
              </a:rPr>
              <a:t>This was the start of the so-called “essential facility” doctrine</a:t>
            </a:r>
          </a:p>
        </p:txBody>
      </p:sp>
      <p:cxnSp>
        <p:nvCxnSpPr>
          <p:cNvPr id="6" name="Straight Arrow Connector 5">
            <a:extLst>
              <a:ext uri="{FF2B5EF4-FFF2-40B4-BE49-F238E27FC236}">
                <a16:creationId xmlns:a16="http://schemas.microsoft.com/office/drawing/2014/main" id="{EFE59034-3C31-4288-ABAB-1C489A4FD3E3}"/>
              </a:ext>
            </a:extLst>
          </p:cNvPr>
          <p:cNvCxnSpPr>
            <a:cxnSpLocks/>
          </p:cNvCxnSpPr>
          <p:nvPr/>
        </p:nvCxnSpPr>
        <p:spPr>
          <a:xfrm flipH="1">
            <a:off x="7844128" y="4791075"/>
            <a:ext cx="766472" cy="13466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606364666"/>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Times New Roma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10292</TotalTime>
  <Words>6455</Words>
  <Application>Microsoft Office PowerPoint</Application>
  <PresentationFormat>Widescreen</PresentationFormat>
  <Paragraphs>639</Paragraphs>
  <Slides>51</Slides>
  <Notes>10</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51</vt:i4>
      </vt:variant>
    </vt:vector>
  </HeadingPairs>
  <TitlesOfParts>
    <vt:vector size="59" baseType="lpstr">
      <vt:lpstr>Arial</vt:lpstr>
      <vt:lpstr>Arial Black</vt:lpstr>
      <vt:lpstr>Calibri</vt:lpstr>
      <vt:lpstr>Times New Roman</vt:lpstr>
      <vt:lpstr>TimesNewRomanPS-ItalicMT</vt:lpstr>
      <vt:lpstr>TimesNewRomanPSMT</vt:lpstr>
      <vt:lpstr>Wingdings</vt:lpstr>
      <vt:lpstr>Office Theme</vt:lpstr>
      <vt:lpstr>  Topic 25   Concerted and Unilateral Refusals to Deal    Professor Steven Salop Antitrust Econ &amp; Law Fall 2021   </vt:lpstr>
      <vt:lpstr>Concerted Refusals to Deal: “Exclusionary Group Boycotts”</vt:lpstr>
      <vt:lpstr>PowerPoint Presentation</vt:lpstr>
      <vt:lpstr>    Input Foreclosure:  JTC Petroleum</vt:lpstr>
      <vt:lpstr>FOGA: Denying Style Pirates Access to Textiles as Input Foreclosure: Concerted Refusal to Deal  (pp. 611-12)</vt:lpstr>
      <vt:lpstr>PowerPoint Presentation</vt:lpstr>
      <vt:lpstr>Red Card Retailers as Victims of a Concerted RFD (pp. 611-12)</vt:lpstr>
      <vt:lpstr>PowerPoint Presentation</vt:lpstr>
      <vt:lpstr>Terminal Railroad Assoc (1912):  Denial of Access to an Essential Facility</vt:lpstr>
      <vt:lpstr>Radiant Burners v. Peoples Gas (1960)</vt:lpstr>
      <vt:lpstr>Radiant Burners (1960): Bubble Diagram</vt:lpstr>
      <vt:lpstr>Remedial Issues: Concerted Refusal to Deal</vt:lpstr>
      <vt:lpstr>The Limits of the Per Se Analysis: Northwest Wholesale Stationers (1985) (pp. 615-17)</vt:lpstr>
      <vt:lpstr>Northwest Wholesale Stationers: Bubble Diagram</vt:lpstr>
      <vt:lpstr>PowerPoint Presentation</vt:lpstr>
      <vt:lpstr> But Per Se Analysis is Not Dead Even Now </vt:lpstr>
      <vt:lpstr>Toys R Us (7th Cir. 2000): Exclusionary Group Boycott </vt:lpstr>
      <vt:lpstr>U.S. v Apple (2d Cir. 2015): Summary</vt:lpstr>
      <vt:lpstr>U.S. v. Visa (2d Cir. 2003)</vt:lpstr>
      <vt:lpstr>Credit Card Transaction Structure</vt:lpstr>
      <vt:lpstr>U.S. v. Visa (2d Cir. 2003)</vt:lpstr>
      <vt:lpstr>U.S. v. Visa: Rule of Reason Analysis (pp. 620-29)</vt:lpstr>
      <vt:lpstr>SCLC v. Visa (10th Cir. 1991)</vt:lpstr>
      <vt:lpstr>Unilateral Refusals to Deal</vt:lpstr>
      <vt:lpstr>Recall Colgate (1919) Limits on Refusal to Deal Claims</vt:lpstr>
      <vt:lpstr>Unilateral Refusals to Deal (RTD) (p. 608)  Three Scenarios</vt:lpstr>
      <vt:lpstr>Recall Aspen Ski as a Refusal to Deal</vt:lpstr>
      <vt:lpstr>Kodak (1992)  </vt:lpstr>
      <vt:lpstr>Kodak (1992) as Refusal to Deal: Background</vt:lpstr>
      <vt:lpstr>Kodak: Market Definition and Aftermarket Market Power in Equipment Market?</vt:lpstr>
      <vt:lpstr>Kodak’s Efficiency Claims Rejected</vt:lpstr>
      <vt:lpstr>Dissent (Scalia, Thomas, O’Connor, JJ.) </vt:lpstr>
      <vt:lpstr>The Legacy of Kodak</vt:lpstr>
      <vt:lpstr>Trinko (2004): Unilateral (Exclusionary) Refusal to Deal (p.630)</vt:lpstr>
      <vt:lpstr>Trinko: Why Aspen Ski (and Kodak) are the “Outer Bound”</vt:lpstr>
      <vt:lpstr>Why is Lorain Journal Different?</vt:lpstr>
      <vt:lpstr>Trinko: What About the “Essential Facilities” Doctrine?</vt:lpstr>
      <vt:lpstr>Trinko Headlines: What Assumptions Animated the Court?</vt:lpstr>
      <vt:lpstr>Monopoly Benefits and Fear of False Positives</vt:lpstr>
      <vt:lpstr>Alternative Section 2 Standards</vt:lpstr>
      <vt:lpstr>Trinko: Concerns and Three Cautions</vt:lpstr>
      <vt:lpstr>Antitrust vs Regulation </vt:lpstr>
      <vt:lpstr>Caution #1: Forced Sharing Can Reduce Investment: Critique</vt:lpstr>
      <vt:lpstr>Caution #2: Forced Dealing Can Lead to Collusion:  Critique </vt:lpstr>
      <vt:lpstr>Caution #3: “Central Planning” Concern</vt:lpstr>
      <vt:lpstr>Caution #3: “Central Planning” Concern:  Critique</vt:lpstr>
      <vt:lpstr>Professor Salop’s Test:  Protected-Profits Benchmark (PPB) Price  (</vt:lpstr>
      <vt:lpstr>Protected-Profits Benchmark (PPB) Price: Example</vt:lpstr>
      <vt:lpstr>Post-Trinko Cases  - Linkline - Novell v. Microsoft </vt:lpstr>
      <vt:lpstr>Linkline (2009) (p. 641)</vt:lpstr>
      <vt:lpstr>Novell v. Microsoft (10th Cir. 2013) (Gorsuch)</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Concerted and Unilateral Refusals to Deal</dc:title>
  <dc:creator>steve salop</dc:creator>
  <cp:lastModifiedBy>Steve Salop</cp:lastModifiedBy>
  <cp:revision>240</cp:revision>
  <cp:lastPrinted>2021-11-16T18:37:59Z</cp:lastPrinted>
  <dcterms:created xsi:type="dcterms:W3CDTF">2020-04-19T17:22:25Z</dcterms:created>
  <dcterms:modified xsi:type="dcterms:W3CDTF">2023-04-30T22:59:05Z</dcterms:modified>
</cp:coreProperties>
</file>